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51"/>
  </p:notesMasterIdLst>
  <p:handoutMasterIdLst>
    <p:handoutMasterId r:id="rId52"/>
  </p:handoutMasterIdLst>
  <p:sldIdLst>
    <p:sldId id="266" r:id="rId2"/>
    <p:sldId id="256" r:id="rId3"/>
    <p:sldId id="257" r:id="rId4"/>
    <p:sldId id="281" r:id="rId5"/>
    <p:sldId id="260" r:id="rId6"/>
    <p:sldId id="258" r:id="rId7"/>
    <p:sldId id="279" r:id="rId8"/>
    <p:sldId id="265" r:id="rId9"/>
    <p:sldId id="284" r:id="rId10"/>
    <p:sldId id="291" r:id="rId11"/>
    <p:sldId id="262" r:id="rId12"/>
    <p:sldId id="267" r:id="rId13"/>
    <p:sldId id="285" r:id="rId14"/>
    <p:sldId id="293" r:id="rId15"/>
    <p:sldId id="268" r:id="rId16"/>
    <p:sldId id="302" r:id="rId17"/>
    <p:sldId id="294" r:id="rId18"/>
    <p:sldId id="295" r:id="rId19"/>
    <p:sldId id="296" r:id="rId20"/>
    <p:sldId id="297" r:id="rId21"/>
    <p:sldId id="298" r:id="rId22"/>
    <p:sldId id="300" r:id="rId23"/>
    <p:sldId id="299" r:id="rId24"/>
    <p:sldId id="301" r:id="rId25"/>
    <p:sldId id="303" r:id="rId26"/>
    <p:sldId id="304" r:id="rId27"/>
    <p:sldId id="305" r:id="rId28"/>
    <p:sldId id="307" r:id="rId29"/>
    <p:sldId id="308" r:id="rId30"/>
    <p:sldId id="286" r:id="rId31"/>
    <p:sldId id="270" r:id="rId32"/>
    <p:sldId id="318" r:id="rId33"/>
    <p:sldId id="319" r:id="rId34"/>
    <p:sldId id="287" r:id="rId35"/>
    <p:sldId id="320" r:id="rId36"/>
    <p:sldId id="311" r:id="rId37"/>
    <p:sldId id="280" r:id="rId38"/>
    <p:sldId id="314" r:id="rId39"/>
    <p:sldId id="315" r:id="rId40"/>
    <p:sldId id="271" r:id="rId41"/>
    <p:sldId id="272" r:id="rId42"/>
    <p:sldId id="273" r:id="rId43"/>
    <p:sldId id="274" r:id="rId44"/>
    <p:sldId id="275" r:id="rId45"/>
    <p:sldId id="276" r:id="rId46"/>
    <p:sldId id="259" r:id="rId47"/>
    <p:sldId id="261" r:id="rId48"/>
    <p:sldId id="278" r:id="rId49"/>
    <p:sldId id="292" r:id="rId50"/>
  </p:sldIdLst>
  <p:sldSz cx="9144000" cy="6858000" type="screen4x3"/>
  <p:notesSz cx="6797675" cy="9928225"/>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176" autoAdjust="0"/>
    <p:restoredTop sz="82892" autoAdjust="0"/>
  </p:normalViewPr>
  <p:slideViewPr>
    <p:cSldViewPr>
      <p:cViewPr varScale="1">
        <p:scale>
          <a:sx n="61" d="100"/>
          <a:sy n="61" d="100"/>
        </p:scale>
        <p:origin x="-306" y="-84"/>
      </p:cViewPr>
      <p:guideLst>
        <p:guide orient="horz" pos="2160"/>
        <p:guide pos="2880"/>
      </p:guideLst>
    </p:cSldViewPr>
  </p:slideViewPr>
  <p:outlineViewPr>
    <p:cViewPr>
      <p:scale>
        <a:sx n="33" d="100"/>
        <a:sy n="33" d="100"/>
      </p:scale>
      <p:origin x="0" y="1436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411"/>
          </a:xfrm>
          <a:prstGeom prst="rect">
            <a:avLst/>
          </a:prstGeom>
        </p:spPr>
        <p:txBody>
          <a:bodyPr vert="horz" lIns="95571" tIns="47786" rIns="95571" bIns="47786" rtlCol="0"/>
          <a:lstStyle>
            <a:lvl1pPr algn="l">
              <a:defRPr sz="1300"/>
            </a:lvl1pPr>
          </a:lstStyle>
          <a:p>
            <a:endParaRPr lang="ru-RU"/>
          </a:p>
        </p:txBody>
      </p:sp>
      <p:sp>
        <p:nvSpPr>
          <p:cNvPr id="3" name="Дата 2"/>
          <p:cNvSpPr>
            <a:spLocks noGrp="1"/>
          </p:cNvSpPr>
          <p:nvPr>
            <p:ph type="dt" sz="quarter" idx="1"/>
          </p:nvPr>
        </p:nvSpPr>
        <p:spPr>
          <a:xfrm>
            <a:off x="3850443" y="0"/>
            <a:ext cx="2945659" cy="496411"/>
          </a:xfrm>
          <a:prstGeom prst="rect">
            <a:avLst/>
          </a:prstGeom>
        </p:spPr>
        <p:txBody>
          <a:bodyPr vert="horz" lIns="95571" tIns="47786" rIns="95571" bIns="47786" rtlCol="0"/>
          <a:lstStyle>
            <a:lvl1pPr algn="r">
              <a:defRPr sz="1300"/>
            </a:lvl1pPr>
          </a:lstStyle>
          <a:p>
            <a:fld id="{8E25503A-7DA0-425C-9E64-6F30C2BB76D7}" type="datetimeFigureOut">
              <a:rPr lang="ru-RU" smtClean="0"/>
              <a:pPr/>
              <a:t>28.07.2011</a:t>
            </a:fld>
            <a:endParaRPr lang="ru-RU"/>
          </a:p>
        </p:txBody>
      </p:sp>
      <p:sp>
        <p:nvSpPr>
          <p:cNvPr id="4" name="Нижний колонтитул 3"/>
          <p:cNvSpPr>
            <a:spLocks noGrp="1"/>
          </p:cNvSpPr>
          <p:nvPr>
            <p:ph type="ftr" sz="quarter" idx="2"/>
          </p:nvPr>
        </p:nvSpPr>
        <p:spPr>
          <a:xfrm>
            <a:off x="0" y="9430090"/>
            <a:ext cx="2945659" cy="496411"/>
          </a:xfrm>
          <a:prstGeom prst="rect">
            <a:avLst/>
          </a:prstGeom>
        </p:spPr>
        <p:txBody>
          <a:bodyPr vert="horz" lIns="95571" tIns="47786" rIns="95571" bIns="47786" rtlCol="0" anchor="b"/>
          <a:lstStyle>
            <a:lvl1pPr algn="l">
              <a:defRPr sz="1300"/>
            </a:lvl1pPr>
          </a:lstStyle>
          <a:p>
            <a:endParaRPr lang="ru-RU"/>
          </a:p>
        </p:txBody>
      </p:sp>
      <p:sp>
        <p:nvSpPr>
          <p:cNvPr id="5" name="Номер слайда 4"/>
          <p:cNvSpPr>
            <a:spLocks noGrp="1"/>
          </p:cNvSpPr>
          <p:nvPr>
            <p:ph type="sldNum" sz="quarter" idx="3"/>
          </p:nvPr>
        </p:nvSpPr>
        <p:spPr>
          <a:xfrm>
            <a:off x="3850443" y="9430090"/>
            <a:ext cx="2945659" cy="496411"/>
          </a:xfrm>
          <a:prstGeom prst="rect">
            <a:avLst/>
          </a:prstGeom>
        </p:spPr>
        <p:txBody>
          <a:bodyPr vert="horz" lIns="95571" tIns="47786" rIns="95571" bIns="47786" rtlCol="0" anchor="b"/>
          <a:lstStyle>
            <a:lvl1pPr algn="r">
              <a:defRPr sz="1300"/>
            </a:lvl1pPr>
          </a:lstStyle>
          <a:p>
            <a:fld id="{60E3E44E-E29F-45BA-8921-B5DFE44B2745}" type="slidenum">
              <a:rPr lang="ru-RU" smtClean="0"/>
              <a:pPr/>
              <a:t>‹#›</a:t>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411"/>
          </a:xfrm>
          <a:prstGeom prst="rect">
            <a:avLst/>
          </a:prstGeom>
          <a:noFill/>
          <a:ln w="9525">
            <a:noFill/>
            <a:miter lim="800000"/>
            <a:headEnd/>
            <a:tailEnd/>
          </a:ln>
          <a:effectLst/>
        </p:spPr>
        <p:txBody>
          <a:bodyPr vert="horz" wrap="square" lIns="95571" tIns="47786" rIns="95571" bIns="47786" numCol="1" anchor="t" anchorCtr="0" compatLnSpc="1">
            <a:prstTxWarp prst="textNoShape">
              <a:avLst/>
            </a:prstTxWarp>
          </a:bodyPr>
          <a:lstStyle>
            <a:lvl1pPr>
              <a:defRPr sz="1300"/>
            </a:lvl1pPr>
          </a:lstStyle>
          <a:p>
            <a:pPr>
              <a:defRPr/>
            </a:pPr>
            <a:endParaRPr lang="ru-RU"/>
          </a:p>
        </p:txBody>
      </p:sp>
      <p:sp>
        <p:nvSpPr>
          <p:cNvPr id="45059" name="Rectangle 3"/>
          <p:cNvSpPr>
            <a:spLocks noGrp="1" noChangeArrowheads="1"/>
          </p:cNvSpPr>
          <p:nvPr>
            <p:ph type="dt" idx="1"/>
          </p:nvPr>
        </p:nvSpPr>
        <p:spPr bwMode="auto">
          <a:xfrm>
            <a:off x="3850443" y="0"/>
            <a:ext cx="2945659" cy="496411"/>
          </a:xfrm>
          <a:prstGeom prst="rect">
            <a:avLst/>
          </a:prstGeom>
          <a:noFill/>
          <a:ln w="9525">
            <a:noFill/>
            <a:miter lim="800000"/>
            <a:headEnd/>
            <a:tailEnd/>
          </a:ln>
          <a:effectLst/>
        </p:spPr>
        <p:txBody>
          <a:bodyPr vert="horz" wrap="square" lIns="95571" tIns="47786" rIns="95571" bIns="47786" numCol="1" anchor="t" anchorCtr="0" compatLnSpc="1">
            <a:prstTxWarp prst="textNoShape">
              <a:avLst/>
            </a:prstTxWarp>
          </a:bodyPr>
          <a:lstStyle>
            <a:lvl1pPr algn="r">
              <a:defRPr sz="1300"/>
            </a:lvl1pPr>
          </a:lstStyle>
          <a:p>
            <a:pPr>
              <a:defRPr/>
            </a:pPr>
            <a:fld id="{9979D525-4F29-45F9-B147-BC80864032D7}" type="datetimeFigureOut">
              <a:rPr lang="ru-RU"/>
              <a:pPr>
                <a:defRPr/>
              </a:pPr>
              <a:t>28.07.2011</a:t>
            </a:fld>
            <a:endParaRPr lang="ru-RU"/>
          </a:p>
        </p:txBody>
      </p:sp>
      <p:sp>
        <p:nvSpPr>
          <p:cNvPr id="1434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907"/>
            <a:ext cx="5438140" cy="4467701"/>
          </a:xfrm>
          <a:prstGeom prst="rect">
            <a:avLst/>
          </a:prstGeom>
          <a:noFill/>
          <a:ln w="9525">
            <a:noFill/>
            <a:miter lim="800000"/>
            <a:headEnd/>
            <a:tailEnd/>
          </a:ln>
          <a:effectLst/>
        </p:spPr>
        <p:txBody>
          <a:bodyPr vert="horz" wrap="square" lIns="95571" tIns="47786" rIns="95571" bIns="47786"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45062" name="Rectangle 6"/>
          <p:cNvSpPr>
            <a:spLocks noGrp="1" noChangeArrowheads="1"/>
          </p:cNvSpPr>
          <p:nvPr>
            <p:ph type="ftr" sz="quarter" idx="4"/>
          </p:nvPr>
        </p:nvSpPr>
        <p:spPr bwMode="auto">
          <a:xfrm>
            <a:off x="0" y="9430090"/>
            <a:ext cx="2945659" cy="496411"/>
          </a:xfrm>
          <a:prstGeom prst="rect">
            <a:avLst/>
          </a:prstGeom>
          <a:noFill/>
          <a:ln w="9525">
            <a:noFill/>
            <a:miter lim="800000"/>
            <a:headEnd/>
            <a:tailEnd/>
          </a:ln>
          <a:effectLst/>
        </p:spPr>
        <p:txBody>
          <a:bodyPr vert="horz" wrap="square" lIns="95571" tIns="47786" rIns="95571" bIns="47786" numCol="1" anchor="b" anchorCtr="0" compatLnSpc="1">
            <a:prstTxWarp prst="textNoShape">
              <a:avLst/>
            </a:prstTxWarp>
          </a:bodyPr>
          <a:lstStyle>
            <a:lvl1pPr>
              <a:defRPr sz="1300"/>
            </a:lvl1pPr>
          </a:lstStyle>
          <a:p>
            <a:pPr>
              <a:defRPr/>
            </a:pPr>
            <a:endParaRPr lang="ru-RU"/>
          </a:p>
        </p:txBody>
      </p:sp>
      <p:sp>
        <p:nvSpPr>
          <p:cNvPr id="45063" name="Rectangle 7"/>
          <p:cNvSpPr>
            <a:spLocks noGrp="1" noChangeArrowheads="1"/>
          </p:cNvSpPr>
          <p:nvPr>
            <p:ph type="sldNum" sz="quarter" idx="5"/>
          </p:nvPr>
        </p:nvSpPr>
        <p:spPr bwMode="auto">
          <a:xfrm>
            <a:off x="3850443" y="9430090"/>
            <a:ext cx="2945659" cy="496411"/>
          </a:xfrm>
          <a:prstGeom prst="rect">
            <a:avLst/>
          </a:prstGeom>
          <a:noFill/>
          <a:ln w="9525">
            <a:noFill/>
            <a:miter lim="800000"/>
            <a:headEnd/>
            <a:tailEnd/>
          </a:ln>
          <a:effectLst/>
        </p:spPr>
        <p:txBody>
          <a:bodyPr vert="horz" wrap="square" lIns="95571" tIns="47786" rIns="95571" bIns="47786" numCol="1" anchor="b" anchorCtr="0" compatLnSpc="1">
            <a:prstTxWarp prst="textNoShape">
              <a:avLst/>
            </a:prstTxWarp>
          </a:bodyPr>
          <a:lstStyle>
            <a:lvl1pPr algn="r">
              <a:defRPr sz="1300"/>
            </a:lvl1pPr>
          </a:lstStyle>
          <a:p>
            <a:pPr>
              <a:defRPr/>
            </a:pPr>
            <a:fld id="{7B8B12FE-D724-4390-AF60-2A4F2B68E4C2}"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en.wikipedia.org/wiki/Public_good" TargetMode="External"/><Relationship Id="rId13" Type="http://schemas.openxmlformats.org/officeDocument/2006/relationships/hyperlink" Target="http://en.wikipedia.org/wiki/Overgrazing" TargetMode="External"/><Relationship Id="rId3" Type="http://schemas.openxmlformats.org/officeDocument/2006/relationships/hyperlink" Target="http://en.wikipedia.org/wiki/Economics" TargetMode="External"/><Relationship Id="rId7" Type="http://schemas.openxmlformats.org/officeDocument/2006/relationships/hyperlink" Target="http://en.wikipedia.org/wiki/Political_science" TargetMode="External"/><Relationship Id="rId12" Type="http://schemas.openxmlformats.org/officeDocument/2006/relationships/hyperlink" Target="http://en.wikipedia.org/wiki/Overfishing"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en.wikipedia.org/wiki/Psychology" TargetMode="External"/><Relationship Id="rId11" Type="http://schemas.openxmlformats.org/officeDocument/2006/relationships/hyperlink" Target="http://en.wikipedia.org/wiki/Common_property_resource" TargetMode="External"/><Relationship Id="rId5" Type="http://schemas.openxmlformats.org/officeDocument/2006/relationships/hyperlink" Target="http://en.wikipedia.org/wiki/Collective_bargaining" TargetMode="External"/><Relationship Id="rId10" Type="http://schemas.openxmlformats.org/officeDocument/2006/relationships/hyperlink" Target="http://en.wikipedia.org/wiki/Tragedy_of_the_commons" TargetMode="External"/><Relationship Id="rId4" Type="http://schemas.openxmlformats.org/officeDocument/2006/relationships/hyperlink" Target="http://en.wikipedia.org/wiki/Externality" TargetMode="External"/><Relationship Id="rId9" Type="http://schemas.openxmlformats.org/officeDocument/2006/relationships/hyperlink" Target="http://en.wikipedia.org/wiki/Pareto_efficiency"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en.wikipedia.org/wiki/Overfishing" TargetMode="External"/><Relationship Id="rId3" Type="http://schemas.openxmlformats.org/officeDocument/2006/relationships/hyperlink" Target="http://en.wikipedia.org/wiki/Market_failure" TargetMode="External"/><Relationship Id="rId7" Type="http://schemas.openxmlformats.org/officeDocument/2006/relationships/hyperlink" Target="http://en.wikipedia.org/wiki/Water_pollution"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en.wikipedia.org/wiki/Tragedy_of_the_commons" TargetMode="External"/><Relationship Id="rId5" Type="http://schemas.openxmlformats.org/officeDocument/2006/relationships/hyperlink" Target="http://en.wikipedia.org/wiki/Free_rider_problem" TargetMode="External"/><Relationship Id="rId4" Type="http://schemas.openxmlformats.org/officeDocument/2006/relationships/hyperlink" Target="http://en.wikipedia.org/wiki/Externality" TargetMode="External"/><Relationship Id="rId9" Type="http://schemas.openxmlformats.org/officeDocument/2006/relationships/hyperlink" Target="http://en.wikipedia.org/wiki/Overgrazing"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ChangeArrowheads="1" noTextEdit="1"/>
          </p:cNvSpPr>
          <p:nvPr>
            <p:ph type="sldImg"/>
          </p:nvPr>
        </p:nvSpPr>
        <p:spPr>
          <a:ln/>
        </p:spPr>
      </p:sp>
      <p:sp>
        <p:nvSpPr>
          <p:cNvPr id="19458" name="Rectangle 3"/>
          <p:cNvSpPr>
            <a:spLocks noGrp="1" noChangeArrowheads="1"/>
          </p:cNvSpPr>
          <p:nvPr>
            <p:ph type="body" idx="1"/>
          </p:nvPr>
        </p:nvSpPr>
        <p:spPr>
          <a:noFill/>
          <a:ln/>
        </p:spPr>
        <p:txBody>
          <a:bodyPr/>
          <a:lstStyle/>
          <a:p>
            <a:r>
              <a:rPr lang="ru-RU" smtClean="0"/>
              <a:t>In </a:t>
            </a:r>
            <a:r>
              <a:rPr lang="ru-RU" smtClean="0">
                <a:hlinkClick r:id="rId3" tooltip="Economics"/>
              </a:rPr>
              <a:t>economics</a:t>
            </a:r>
            <a:r>
              <a:rPr lang="ru-RU" smtClean="0"/>
              <a:t>, an </a:t>
            </a:r>
            <a:r>
              <a:rPr lang="ru-RU" b="1" smtClean="0"/>
              <a:t>externality</a:t>
            </a:r>
            <a:r>
              <a:rPr lang="ru-RU" smtClean="0"/>
              <a:t> (or transaction </a:t>
            </a:r>
            <a:r>
              <a:rPr lang="ru-RU" b="1" smtClean="0"/>
              <a:t>spillover</a:t>
            </a:r>
            <a:r>
              <a:rPr lang="ru-RU" smtClean="0"/>
              <a:t>) is a cost or benefit, not transmitted through prices,</a:t>
            </a:r>
            <a:r>
              <a:rPr lang="ru-RU" smtClean="0">
                <a:hlinkClick r:id="rId4"/>
              </a:rPr>
              <a:t>[1]</a:t>
            </a:r>
            <a:r>
              <a:rPr lang="ru-RU" smtClean="0"/>
              <a:t> incurred by a party who did not agree to the action causing the cost or benefit. A benefit in this case is called a </a:t>
            </a:r>
            <a:r>
              <a:rPr lang="ru-RU" b="1" smtClean="0"/>
              <a:t>positive externality</a:t>
            </a:r>
            <a:r>
              <a:rPr lang="ru-RU" smtClean="0"/>
              <a:t> or </a:t>
            </a:r>
            <a:r>
              <a:rPr lang="ru-RU" b="1" smtClean="0"/>
              <a:t>external benefit</a:t>
            </a:r>
            <a:r>
              <a:rPr lang="ru-RU" smtClean="0"/>
              <a:t>, while a cost is called a </a:t>
            </a:r>
            <a:r>
              <a:rPr lang="ru-RU" b="1" smtClean="0"/>
              <a:t>negative externality</a:t>
            </a:r>
            <a:r>
              <a:rPr lang="ru-RU" smtClean="0"/>
              <a:t> or </a:t>
            </a:r>
            <a:r>
              <a:rPr lang="ru-RU" b="1" smtClean="0"/>
              <a:t>external cost</a:t>
            </a:r>
            <a:r>
              <a:rPr lang="ru-RU" smtClean="0"/>
              <a:t>.</a:t>
            </a:r>
          </a:p>
          <a:p>
            <a:r>
              <a:rPr lang="ru-RU" smtClean="0"/>
              <a:t>In these cases in a competitive market, prices do not reflect the full costs or benefits of producing or consuming a product or service.</a:t>
            </a:r>
          </a:p>
          <a:p>
            <a:endParaRPr lang="ru-RU" smtClean="0"/>
          </a:p>
          <a:p>
            <a:r>
              <a:rPr lang="ru-RU" smtClean="0"/>
              <a:t>In </a:t>
            </a:r>
            <a:r>
              <a:rPr lang="ru-RU" smtClean="0">
                <a:hlinkClick r:id="rId3" tooltip="Economics"/>
              </a:rPr>
              <a:t>economics</a:t>
            </a:r>
            <a:r>
              <a:rPr lang="ru-RU" smtClean="0"/>
              <a:t>, </a:t>
            </a:r>
            <a:r>
              <a:rPr lang="ru-RU" smtClean="0">
                <a:hlinkClick r:id="rId5" tooltip="Collective bargaining"/>
              </a:rPr>
              <a:t>collective bargaining</a:t>
            </a:r>
            <a:r>
              <a:rPr lang="ru-RU" smtClean="0"/>
              <a:t>, </a:t>
            </a:r>
            <a:r>
              <a:rPr lang="ru-RU" smtClean="0">
                <a:hlinkClick r:id="rId6" tooltip="Psychology"/>
              </a:rPr>
              <a:t>psychology</a:t>
            </a:r>
            <a:r>
              <a:rPr lang="ru-RU" smtClean="0"/>
              <a:t> and </a:t>
            </a:r>
            <a:r>
              <a:rPr lang="ru-RU" smtClean="0">
                <a:hlinkClick r:id="rId7" tooltip="Political science"/>
              </a:rPr>
              <a:t>political science</a:t>
            </a:r>
            <a:r>
              <a:rPr lang="ru-RU" smtClean="0"/>
              <a:t>, a free rider (or freeloader) is someone who consumes a resource without paying for it, or pays less than the full cost. The </a:t>
            </a:r>
            <a:r>
              <a:rPr lang="ru-RU" b="1" smtClean="0"/>
              <a:t>free rider problem</a:t>
            </a:r>
            <a:r>
              <a:rPr lang="ru-RU" smtClean="0"/>
              <a:t> is the question of how to limit free riding (or its negative effects). Free riding is usually considered to be an economic problem only when it leads to the non-production or under-production of a </a:t>
            </a:r>
            <a:r>
              <a:rPr lang="ru-RU" smtClean="0">
                <a:hlinkClick r:id="rId8" tooltip="Public good"/>
              </a:rPr>
              <a:t>public good</a:t>
            </a:r>
            <a:r>
              <a:rPr lang="ru-RU" smtClean="0"/>
              <a:t> (and thus to </a:t>
            </a:r>
            <a:r>
              <a:rPr lang="ru-RU" smtClean="0">
                <a:hlinkClick r:id="rId9" tooltip="Pareto efficiency"/>
              </a:rPr>
              <a:t>Pareto inefficiency</a:t>
            </a:r>
            <a:r>
              <a:rPr lang="ru-RU" smtClean="0"/>
              <a:t>), or when it leads to the </a:t>
            </a:r>
            <a:r>
              <a:rPr lang="ru-RU" smtClean="0">
                <a:hlinkClick r:id="rId10" tooltip="Tragedy of the commons"/>
              </a:rPr>
              <a:t>excessive use</a:t>
            </a:r>
            <a:r>
              <a:rPr lang="ru-RU" smtClean="0"/>
              <a:t> of a </a:t>
            </a:r>
            <a:r>
              <a:rPr lang="ru-RU" smtClean="0">
                <a:hlinkClick r:id="rId11" tooltip="Common property resource"/>
              </a:rPr>
              <a:t>common property resource</a:t>
            </a:r>
            <a:r>
              <a:rPr lang="ru-RU" smtClean="0"/>
              <a:t>. </a:t>
            </a:r>
          </a:p>
          <a:p>
            <a:endParaRPr lang="ru-RU" smtClean="0"/>
          </a:p>
          <a:p>
            <a:r>
              <a:rPr lang="ru-RU" smtClean="0"/>
              <a:t>The tragedy of the commons is the problem that, because no one person owns the commons, each individual has an incentive to utilize common resources as much as possible. Without governmental involvement, the commons is overused. Examples of tragedies of the common are </a:t>
            </a:r>
            <a:r>
              <a:rPr lang="ru-RU" smtClean="0">
                <a:hlinkClick r:id="rId12" tooltip="Overfishing"/>
              </a:rPr>
              <a:t>overfishing</a:t>
            </a:r>
            <a:r>
              <a:rPr lang="ru-RU" smtClean="0"/>
              <a:t> and </a:t>
            </a:r>
            <a:r>
              <a:rPr lang="ru-RU" smtClean="0">
                <a:hlinkClick r:id="rId13" tooltip="Overgrazing"/>
              </a:rPr>
              <a:t>overgrazing</a:t>
            </a:r>
            <a:r>
              <a:rPr lang="ru-RU" smtClean="0"/>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xfrm>
            <a:off x="915988" y="744538"/>
            <a:ext cx="4962525" cy="3722687"/>
          </a:xfrm>
          <a:ln/>
        </p:spPr>
      </p:sp>
      <p:sp>
        <p:nvSpPr>
          <p:cNvPr id="100355" name="Rectangle 3"/>
          <p:cNvSpPr>
            <a:spLocks noGrp="1" noChangeArrowheads="1"/>
          </p:cNvSpPr>
          <p:nvPr>
            <p:ph type="body" idx="1"/>
          </p:nvPr>
        </p:nvSpPr>
        <p:spPr>
          <a:xfrm>
            <a:off x="678195" y="4714185"/>
            <a:ext cx="5441287" cy="4469425"/>
          </a:xfrm>
          <a:noFill/>
          <a:ln/>
        </p:spPr>
        <p:txBody>
          <a:bodyPr/>
          <a:lstStyle/>
          <a:p>
            <a:r>
              <a:rPr lang="en-US" smtClean="0"/>
              <a:t>Source: http://www.greenpeace.org/australia/admin/image-library2/18-march-2007-outside-parlia</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a:ln/>
        </p:spPr>
        <p:txBody>
          <a:bodyPr/>
          <a:lstStyle/>
          <a:p>
            <a:pPr marL="238929" indent="-238929"/>
            <a:r>
              <a:rPr lang="en-GB" b="1" dirty="0" smtClean="0"/>
              <a:t>Greater flexibility should: </a:t>
            </a:r>
          </a:p>
          <a:p>
            <a:pPr marL="238929" indent="-238929">
              <a:buFontTx/>
              <a:buAutoNum type="arabicParenBoth"/>
            </a:pPr>
            <a:r>
              <a:rPr lang="en-GB" dirty="0" smtClean="0"/>
              <a:t>lower economic overall burden from environmental protection, freeing resources for other purposes; </a:t>
            </a:r>
          </a:p>
          <a:p>
            <a:pPr marL="238929" indent="-238929">
              <a:buFontTx/>
              <a:buAutoNum type="arabicParenBoth"/>
            </a:pPr>
            <a:r>
              <a:rPr lang="en-GB" dirty="0" smtClean="0"/>
              <a:t> reduce resistance to existing, and moreover, future environmental regulations</a:t>
            </a:r>
          </a:p>
          <a:p>
            <a:pPr marL="238929" indent="-238929"/>
            <a:endParaRPr lang="en-GB" dirty="0" smtClean="0"/>
          </a:p>
          <a:p>
            <a:pPr marL="238929" indent="-238929">
              <a:buFontTx/>
              <a:buChar char="•"/>
            </a:pPr>
            <a:r>
              <a:rPr lang="en-GB" dirty="0" smtClean="0"/>
              <a:t>Potentially more straightforward to administer, e.g. environmental taxes can be deployed through existing fiscal system</a:t>
            </a:r>
          </a:p>
          <a:p>
            <a:pPr marL="238929" indent="-238929">
              <a:buFontTx/>
              <a:buChar char="•"/>
            </a:pPr>
            <a:r>
              <a:rPr lang="en-GB" dirty="0" smtClean="0"/>
              <a:t>Contribute to solving other distortions in the economy, </a:t>
            </a:r>
            <a:r>
              <a:rPr lang="en-GB" dirty="0" err="1" smtClean="0"/>
              <a:t>e.g</a:t>
            </a:r>
            <a:r>
              <a:rPr lang="en-GB" dirty="0" smtClean="0"/>
              <a:t>, replace payroll taxes (i.e. “double-dividend” argument) (</a:t>
            </a:r>
            <a:r>
              <a:rPr lang="en-GB" u="sng" dirty="0" smtClean="0"/>
              <a:t>can provide both environmental protection and jobs)</a:t>
            </a:r>
          </a:p>
          <a:p>
            <a:pPr marL="238929" indent="-238929">
              <a:buFontTx/>
              <a:buChar char="•"/>
            </a:pPr>
            <a:r>
              <a:rPr lang="en-GB" dirty="0" smtClean="0"/>
              <a:t>Likely to play a growing role in efforts to slow and/or reverse growth of carbon emissions</a:t>
            </a:r>
          </a:p>
          <a:p>
            <a:pPr marL="238929" indent="-238929">
              <a:buFontTx/>
              <a:buChar char="•"/>
            </a:pPr>
            <a:endParaRPr lang="en-GB" dirty="0" smtClean="0"/>
          </a:p>
          <a:p>
            <a:pPr marL="238929" indent="-238929">
              <a:buFontTx/>
              <a:buChar char="•"/>
            </a:pPr>
            <a:endParaRPr lang="en-GB" dirty="0" smtClean="0"/>
          </a:p>
          <a:p>
            <a:pPr marL="238929" indent="-238929"/>
            <a:endParaRPr lang="en-GB"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Rot="1" noChangeAspect="1" noChangeArrowheads="1" noTextEdit="1"/>
          </p:cNvSpPr>
          <p:nvPr>
            <p:ph type="sldImg"/>
          </p:nvPr>
        </p:nvSpPr>
        <p:spPr>
          <a:ln/>
        </p:spPr>
      </p:sp>
      <p:sp>
        <p:nvSpPr>
          <p:cNvPr id="39938" name="Rectangle 3"/>
          <p:cNvSpPr>
            <a:spLocks noGrp="1" noChangeArrowheads="1"/>
          </p:cNvSpPr>
          <p:nvPr>
            <p:ph type="body" idx="1"/>
          </p:nvPr>
        </p:nvSpPr>
        <p:spPr>
          <a:noFill/>
          <a:ln/>
        </p:spPr>
        <p:txBody>
          <a:bodyPr/>
          <a:lstStyle/>
          <a:p>
            <a:pPr eaLnBrk="1" hangingPunct="1"/>
            <a:r>
              <a:rPr lang="ru-RU" smtClean="0"/>
              <a:t>Хотя всеобщая цель всех инструментов экологической политики – это предупреждение загрязнения и минимизация негативного антропогенного влияния на окружающую среду, мероприятия отличаются в контексте достижения целей, экономической эффективности, справедливости, легкости внедрения и политической приемлемости.</a:t>
            </a:r>
          </a:p>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ChangeArrowheads="1" noTextEdit="1"/>
          </p:cNvSpPr>
          <p:nvPr>
            <p:ph type="sldImg"/>
          </p:nvPr>
        </p:nvSpPr>
        <p:spPr>
          <a:ln/>
        </p:spPr>
      </p:sp>
      <p:sp>
        <p:nvSpPr>
          <p:cNvPr id="41986" name="Rectangle 3"/>
          <p:cNvSpPr>
            <a:spLocks noGrp="1" noChangeArrowheads="1"/>
          </p:cNvSpPr>
          <p:nvPr>
            <p:ph type="body" idx="1"/>
          </p:nvPr>
        </p:nvSpPr>
        <p:spPr>
          <a:noFill/>
          <a:ln/>
        </p:spPr>
        <p:txBody>
          <a:bodyPr/>
          <a:lstStyle/>
          <a:p>
            <a:pPr eaLnBrk="1" hangingPunct="1"/>
            <a:r>
              <a:rPr lang="ru-RU" dirty="0" smtClean="0"/>
              <a:t>Например, мероприятия которые достигают определенных конкретных целей являются более экологически эффективными чем другие.</a:t>
            </a:r>
          </a:p>
          <a:p>
            <a:pPr eaLnBrk="1" hangingPunct="1"/>
            <a:endParaRPr lang="ru-RU" dirty="0" smtClean="0"/>
          </a:p>
          <a:p>
            <a:pPr eaLnBrk="1" hangingPunct="1"/>
            <a:r>
              <a:rPr lang="ru-RU" sz="1600" dirty="0" smtClean="0"/>
              <a:t>политика может принести дополнительные преимущества:</a:t>
            </a:r>
          </a:p>
          <a:p>
            <a:pPr eaLnBrk="1" hangingPunct="1"/>
            <a:r>
              <a:rPr lang="ru-RU" sz="1600" dirty="0" smtClean="0"/>
              <a:t> - например, политика снижения выбросов СО2</a:t>
            </a:r>
          </a:p>
          <a:p>
            <a:pPr eaLnBrk="1" hangingPunct="1"/>
            <a:endParaRPr lang="ru-RU"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ChangeArrowheads="1" noTextEdit="1"/>
          </p:cNvSpPr>
          <p:nvPr>
            <p:ph type="sldImg"/>
          </p:nvPr>
        </p:nvSpPr>
        <p:spPr>
          <a:ln/>
        </p:spPr>
      </p:sp>
      <p:sp>
        <p:nvSpPr>
          <p:cNvPr id="44034" name="Rectangle 3"/>
          <p:cNvSpPr>
            <a:spLocks noGrp="1" noChangeArrowheads="1"/>
          </p:cNvSpPr>
          <p:nvPr>
            <p:ph type="body" idx="1"/>
          </p:nvPr>
        </p:nvSpPr>
        <p:spPr>
          <a:noFill/>
          <a:ln/>
        </p:spPr>
        <p:txBody>
          <a:bodyPr/>
          <a:lstStyle/>
          <a:p>
            <a:pPr eaLnBrk="1" hangingPunct="1"/>
            <a:r>
              <a:rPr lang="ru-RU" dirty="0" smtClean="0"/>
              <a:t>Поскольку ресурсы всегда ограничены, экономическая эффективность – один из самых важных критериев принятия решений. Это особенно важно для развивающихся стран и стран с переходной экономикой, которые не могут себе позволить дорогостоящие решения</a:t>
            </a:r>
            <a:r>
              <a:rPr lang="en-US" dirty="0" smtClean="0"/>
              <a:t>.</a:t>
            </a:r>
          </a:p>
          <a:p>
            <a:pPr eaLnBrk="1" hangingPunct="1"/>
            <a:endParaRPr lang="en-US" dirty="0" smtClean="0"/>
          </a:p>
          <a:p>
            <a:pPr eaLnBrk="1" hangingPunct="1"/>
            <a:r>
              <a:rPr lang="uk-UA" sz="1600" dirty="0" smtClean="0"/>
              <a:t>С</a:t>
            </a:r>
            <a:r>
              <a:rPr lang="en-US" sz="1600" dirty="0" err="1" smtClean="0"/>
              <a:t>ost</a:t>
            </a:r>
            <a:r>
              <a:rPr lang="en-US" sz="1600" dirty="0" smtClean="0"/>
              <a:t> effectiveness </a:t>
            </a:r>
            <a:r>
              <a:rPr lang="ru-RU" sz="1600" dirty="0" smtClean="0"/>
              <a:t>отличается от</a:t>
            </a:r>
            <a:r>
              <a:rPr lang="en-US" sz="1600" dirty="0" smtClean="0"/>
              <a:t> cost efficiency</a:t>
            </a:r>
            <a:r>
              <a:rPr lang="ru-RU" sz="1600" dirty="0" smtClean="0"/>
              <a:t> тем, что для первого критерия цель уже заранее предопределена тогда как второй критерий позволяет выбрать цель на основе экономического критерия (определение цели снижения выбросов на основе затрат). Если политика </a:t>
            </a:r>
            <a:r>
              <a:rPr lang="en-US" dirty="0" smtClean="0"/>
              <a:t>efficient</a:t>
            </a:r>
            <a:r>
              <a:rPr lang="ru-RU" dirty="0" smtClean="0"/>
              <a:t> она должна быть </a:t>
            </a:r>
            <a:r>
              <a:rPr lang="en-US" dirty="0" smtClean="0"/>
              <a:t>cost-effective</a:t>
            </a:r>
            <a:r>
              <a:rPr lang="ru-RU" dirty="0" smtClean="0"/>
              <a:t>, но не всегда наоборот</a:t>
            </a:r>
            <a:endParaRPr lang="ru-RU" sz="1600" dirty="0" smtClean="0"/>
          </a:p>
          <a:p>
            <a:pPr eaLnBrk="1" hangingPunct="1"/>
            <a:endParaRPr lang="ru-RU" dirty="0" smtClean="0"/>
          </a:p>
          <a:p>
            <a:pPr eaLnBrk="1" hangingPunct="1"/>
            <a:endParaRPr lang="ru-RU" dirty="0" smtClean="0"/>
          </a:p>
          <a:p>
            <a:pPr eaLnBrk="1" hangingPunct="1"/>
            <a:r>
              <a:rPr lang="en-US" dirty="0" smtClean="0"/>
              <a:t>However, cost-effectiveness differs from the efficiency since, since the former accepts the goal as a given, while the latter selects a specific goal based on economic criteria if the policy is efficient it must be cost-effective but not always vise versa</a:t>
            </a:r>
            <a:r>
              <a:rPr lang="ru-RU" dirty="0" smtClean="0"/>
              <a: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noChangeAspect="1" noChangeArrowheads="1" noTextEdit="1"/>
          </p:cNvSpPr>
          <p:nvPr>
            <p:ph type="sldImg"/>
          </p:nvPr>
        </p:nvSpPr>
        <p:spPr>
          <a:ln/>
        </p:spPr>
      </p:sp>
      <p:sp>
        <p:nvSpPr>
          <p:cNvPr id="46082" name="Rectangle 3"/>
          <p:cNvSpPr>
            <a:spLocks noGrp="1" noChangeArrowheads="1"/>
          </p:cNvSpPr>
          <p:nvPr>
            <p:ph type="body" idx="1"/>
          </p:nvPr>
        </p:nvSpPr>
        <p:spPr>
          <a:noFill/>
          <a:ln/>
        </p:spPr>
        <p:txBody>
          <a:bodyPr/>
          <a:lstStyle/>
          <a:p>
            <a:r>
              <a:rPr lang="en-US" sz="1100" dirty="0" smtClean="0"/>
              <a:t> </a:t>
            </a:r>
            <a:r>
              <a:rPr lang="ru-RU" sz="1100" dirty="0" err="1" smtClean="0"/>
              <a:t>Институцыональные</a:t>
            </a:r>
            <a:r>
              <a:rPr lang="ru-RU" sz="1100" dirty="0" smtClean="0"/>
              <a:t> условия неизбежно влияют на принятие решений  в экологической политике. Чтобы внедрение экологической политики было реалистичным, необходимо проводить адаптацию мероприятия/программы к институциональным условиям, особенно, к действующему законодательству.</a:t>
            </a:r>
          </a:p>
          <a:p>
            <a:endParaRPr lang="ru-RU" sz="1100" dirty="0" smtClean="0"/>
          </a:p>
          <a:p>
            <a:r>
              <a:rPr lang="en-US" sz="1100" dirty="0" smtClean="0"/>
              <a:t>Institutional conditions unavoidably influence environmental policy decisions. In order to be institutionally feasible, environmental policies need to be adopted to present institutional conditions and supported by institutions, especially the legal system</a:t>
            </a:r>
            <a:r>
              <a:rPr lang="ru-RU" sz="1100" dirty="0" smtClean="0"/>
              <a:t>.</a:t>
            </a:r>
          </a:p>
          <a:p>
            <a:endParaRPr lang="ru-RU" sz="1100" dirty="0" smtClean="0"/>
          </a:p>
          <a:p>
            <a:r>
              <a:rPr lang="en-US" sz="1100" dirty="0" smtClean="0"/>
              <a:t>Other important issues are prevailing culture and traditions since they determine decision-making style of every nation. Some policies could also be more popular because of institutional familiarity. For example, marked-based instruments are often face resistance even in developed countries. In addition, policies that are unusual to norms of particular state will always be more complicated to enforce (e.g. speed limitations in Germany or to involve private sector in water services in Bolivia)</a:t>
            </a:r>
            <a:r>
              <a:rPr lang="ru-RU" sz="1100" dirty="0" smtClean="0"/>
              <a:t>.</a:t>
            </a:r>
          </a:p>
          <a:p>
            <a:endParaRPr lang="ru-RU" sz="1100" dirty="0" smtClean="0"/>
          </a:p>
          <a:p>
            <a:r>
              <a:rPr lang="en-US" sz="1100" dirty="0" smtClean="0"/>
              <a:t>There is no need to develop a new policy approach if its implementation is very expensive. Indeed, in some cases it is better to use not so perfect policy but an easily implemented one </a:t>
            </a:r>
            <a:endParaRPr lang="ru-RU" sz="1100" dirty="0" smtClean="0"/>
          </a:p>
          <a:p>
            <a:r>
              <a:rPr lang="en-US" sz="1100" dirty="0" smtClean="0"/>
              <a:t>Another important issue, which could reduce overall costs of newly implemented policy, is the extent to which required information and monitoring procedures could be combined with other ongoing administrative processes. In other words, environmental policy administration could be combined with other governmental functions, e.g. taxation.</a:t>
            </a:r>
            <a:r>
              <a:rPr lang="ru-RU" sz="1100" dirty="0" smtClean="0"/>
              <a:t>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Rot="1" noChangeAspect="1" noChangeArrowheads="1" noTextEdit="1"/>
          </p:cNvSpPr>
          <p:nvPr>
            <p:ph type="sldImg"/>
          </p:nvPr>
        </p:nvSpPr>
        <p:spPr>
          <a:ln/>
        </p:spPr>
      </p:sp>
      <p:sp>
        <p:nvSpPr>
          <p:cNvPr id="48130" name="Rectangle 3"/>
          <p:cNvSpPr>
            <a:spLocks noGrp="1" noChangeArrowheads="1"/>
          </p:cNvSpPr>
          <p:nvPr>
            <p:ph type="body" idx="1"/>
          </p:nvPr>
        </p:nvSpPr>
        <p:spPr>
          <a:noFill/>
          <a:ln/>
        </p:spPr>
        <p:txBody>
          <a:bodyPr/>
          <a:lstStyle/>
          <a:p>
            <a:r>
              <a:rPr lang="en-US" smtClean="0"/>
              <a:t>Usually, economists evaluate environmental policies in ideal conditions, which is rarely takes place in reality. Therefore, political circumstances as well as interests of different stakeholders should be taken into an account </a:t>
            </a:r>
            <a:endParaRPr lang="ru-RU" smtClean="0"/>
          </a:p>
          <a:p>
            <a:endParaRPr lang="ru-RU" smtClean="0"/>
          </a:p>
          <a:p>
            <a:r>
              <a:rPr lang="en-US" smtClean="0"/>
              <a:t>On the one hand, even if a policy attains a goal in cost-effective ways, it could be politically unacceptable because of unequal distribution of cost and benefits in the society, across nations or generations. On the other hand, distributional considerations are usually subjective and even the most equitable policy could face political opposition. In contrast, a regulation, which lays economic pressure on the poorest society groups and benefits the richest, could be politically attractive policy </a:t>
            </a:r>
            <a:endParaRPr lang="ru-RU"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Rot="1" noChangeAspect="1" noChangeArrowheads="1" noTextEdit="1"/>
          </p:cNvSpPr>
          <p:nvPr>
            <p:ph type="sldImg"/>
          </p:nvPr>
        </p:nvSpPr>
        <p:spPr>
          <a:ln/>
        </p:spPr>
      </p:sp>
      <p:sp>
        <p:nvSpPr>
          <p:cNvPr id="50178" name="Rectangle 3"/>
          <p:cNvSpPr>
            <a:spLocks noGrp="1" noChangeArrowheads="1"/>
          </p:cNvSpPr>
          <p:nvPr>
            <p:ph type="body" idx="1"/>
          </p:nvPr>
        </p:nvSpPr>
        <p:spPr>
          <a:noFill/>
          <a:ln/>
        </p:spPr>
        <p:txBody>
          <a:bodyPr/>
          <a:lstStyle/>
          <a:p>
            <a:r>
              <a:rPr lang="en-US" smtClean="0"/>
              <a:t>Equity is another important criterion, which reflects how cost and benefits of a particular policy are distributed among various social groups </a:t>
            </a:r>
            <a:endParaRPr lang="ru-RU"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r>
              <a:rPr lang="ru-RU" smtClean="0"/>
              <a:t>http://www.economy.bsu.by/library/%D0%92%D0%B0%D1%81%D0%B8%D0%BB%D1%8C%D0%B5%D0%B2%D0%B0_%D0%AD%D0%BA%D0%BE%D0%BD%D0%BE%D0%BC%D0%B8%D0%BA%D0%B0_%D0%BF%D1%80%D0%B8%D1%80%D0%BE%D0%B4%D0%BE%D0%BF%D0%BE%D0%BB%D1%8C%D0%B7%D0%BE%D0%B2%D0%B0%D0%BD%D0%B8%D1%8F%5C%D0%AD%D0%9F_%D0%93%D0%BB%D0%B0%D0%B2%D0%B0_7.pdf</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a:ln/>
        </p:spPr>
      </p:sp>
      <p:sp>
        <p:nvSpPr>
          <p:cNvPr id="21506" name="Rectangle 3"/>
          <p:cNvSpPr>
            <a:spLocks noGrp="1" noChangeArrowheads="1"/>
          </p:cNvSpPr>
          <p:nvPr>
            <p:ph type="body" idx="1"/>
          </p:nvPr>
        </p:nvSpPr>
        <p:spPr>
          <a:noFill/>
          <a:ln/>
        </p:spPr>
        <p:txBody>
          <a:bodyPr/>
          <a:lstStyle/>
          <a:p>
            <a:r>
              <a:rPr lang="ru-RU" b="1" smtClean="0"/>
              <a:t>Environmental policy</a:t>
            </a:r>
            <a:r>
              <a:rPr lang="ru-RU" smtClean="0"/>
              <a:t> is any [course of] action deliberately taken [or not taken] to manage human activities with a view to prevent, reduce, or mitigate harmful effects on nature and natural resources, and ensuring that man-made changes to the environment do not have harmful effects on humans. </a:t>
            </a:r>
          </a:p>
          <a:p>
            <a:endParaRPr lang="ru-RU" smtClean="0"/>
          </a:p>
          <a:p>
            <a:r>
              <a:rPr lang="ru-RU" smtClean="0"/>
              <a:t>Policy can be defined as a "course of action or principle adopted or proposed by a government, party, business or individual" </a:t>
            </a:r>
            <a:endParaRPr lang="ru-RU" smtClean="0">
              <a:latin typeface="Arial" charset="0"/>
            </a:endParaRPr>
          </a:p>
          <a:p>
            <a:endParaRPr lang="ru-RU" smtClean="0">
              <a:latin typeface="Arial" charset="0"/>
            </a:endParaRPr>
          </a:p>
          <a:p>
            <a:r>
              <a:rPr lang="ru-RU" smtClean="0"/>
              <a:t>Екологічна політика – це система заходів, пов’язаних із цілеспрямованим впливом суспільства на</a:t>
            </a:r>
          </a:p>
          <a:p>
            <a:r>
              <a:rPr lang="ru-RU" smtClean="0"/>
              <a:t>природу з метою запобігання, мінімізації або ліквідації негативних для людини та природи наслід-</a:t>
            </a:r>
          </a:p>
          <a:p>
            <a:r>
              <a:rPr lang="ru-RU" smtClean="0"/>
              <a:t>ків такого впливу.</a:t>
            </a:r>
          </a:p>
          <a:p>
            <a:endParaRPr lang="ru-RU" smtClean="0"/>
          </a:p>
          <a:p>
            <a:r>
              <a:rPr lang="ru-RU" smtClean="0"/>
              <a:t>Екологічна політика – це система державного стимулювання, запобігання та обмеження різномані-</a:t>
            </a:r>
          </a:p>
          <a:p>
            <a:r>
              <a:rPr lang="ru-RU" smtClean="0"/>
              <a:t>тних видів діяльності, яка пов’язана з небезпечним для людини впливом на навколишнє середо-</a:t>
            </a:r>
          </a:p>
          <a:p>
            <a:r>
              <a:rPr lang="ru-RU" smtClean="0"/>
              <a:t>вище. Екологічна політика складається з комплексу організаційних, нормативних та правових</a:t>
            </a:r>
          </a:p>
          <a:p>
            <a:r>
              <a:rPr lang="ru-RU" smtClean="0"/>
              <a:t>заходів у галузях економіки та охорони довкілля, спрямованих на людину</a:t>
            </a:r>
          </a:p>
          <a:p>
            <a:endParaRPr lang="ru-RU" smtClean="0"/>
          </a:p>
          <a:p>
            <a:r>
              <a:rPr lang="ru-RU" smtClean="0"/>
              <a:t>Екологічна політика – система цілей і дій, що реалізуються органами державної влади та місцево-</a:t>
            </a:r>
          </a:p>
          <a:p>
            <a:r>
              <a:rPr lang="ru-RU" smtClean="0"/>
              <a:t>го самоврядування та спрямовані на збереження довкілля і забезпечення екологічно безпечних</a:t>
            </a:r>
          </a:p>
          <a:p>
            <a:r>
              <a:rPr lang="ru-RU" smtClean="0"/>
              <a:t>умов життєдіяльності населення [9, с. 27]</a:t>
            </a:r>
          </a:p>
          <a:p>
            <a:endParaRPr lang="ru-RU" smtClean="0"/>
          </a:p>
          <a:p>
            <a:endParaRPr lang="ru-RU" smtClean="0"/>
          </a:p>
          <a:p>
            <a:endParaRPr lang="ru-RU"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ln/>
        </p:spPr>
      </p:sp>
      <p:sp>
        <p:nvSpPr>
          <p:cNvPr id="23554" name="Rectangle 3"/>
          <p:cNvSpPr>
            <a:spLocks noGrp="1" noChangeArrowheads="1"/>
          </p:cNvSpPr>
          <p:nvPr>
            <p:ph type="body" idx="1"/>
          </p:nvPr>
        </p:nvSpPr>
        <p:spPr>
          <a:noFill/>
          <a:ln/>
        </p:spPr>
        <p:txBody>
          <a:bodyPr/>
          <a:lstStyle/>
          <a:p>
            <a:r>
              <a:rPr lang="ru-RU" smtClean="0"/>
              <a:t>The rationale for governmental involvement in the environment is </a:t>
            </a:r>
            <a:r>
              <a:rPr lang="ru-RU" smtClean="0">
                <a:hlinkClick r:id="rId3" tooltip="Market failure"/>
              </a:rPr>
              <a:t>market failure</a:t>
            </a:r>
            <a:r>
              <a:rPr lang="ru-RU" smtClean="0"/>
              <a:t> in the form of </a:t>
            </a:r>
            <a:r>
              <a:rPr lang="ru-RU" smtClean="0">
                <a:hlinkClick r:id="rId4" tooltip="Externality"/>
              </a:rPr>
              <a:t>externalities</a:t>
            </a:r>
            <a:r>
              <a:rPr lang="ru-RU" smtClean="0"/>
              <a:t>, including the </a:t>
            </a:r>
            <a:r>
              <a:rPr lang="ru-RU" smtClean="0">
                <a:hlinkClick r:id="rId5" tooltip="Free rider problem"/>
              </a:rPr>
              <a:t>free rider problem</a:t>
            </a:r>
            <a:r>
              <a:rPr lang="ru-RU" smtClean="0"/>
              <a:t> and the </a:t>
            </a:r>
            <a:r>
              <a:rPr lang="ru-RU" smtClean="0">
                <a:hlinkClick r:id="rId6" tooltip="Tragedy of the commons"/>
              </a:rPr>
              <a:t>tragedy of the commons</a:t>
            </a:r>
            <a:r>
              <a:rPr lang="ru-RU" smtClean="0"/>
              <a:t>. An example of an externality is a factory that engages in </a:t>
            </a:r>
            <a:r>
              <a:rPr lang="ru-RU" smtClean="0">
                <a:hlinkClick r:id="rId7" tooltip="Water pollution"/>
              </a:rPr>
              <a:t>water pollution</a:t>
            </a:r>
            <a:r>
              <a:rPr lang="ru-RU" smtClean="0"/>
              <a:t> in a river. The cost of such action is paid by society-at-large, when they must clean the water before drinking it and is external to the costs of the factory. The free rider problem is when the private marginal cost of taking action to protect the environment is greater than the private marginal benefit, but the social marginal cost is less than the social marginal benefit. The tragedy of the commons is the problem that, because no one person owns the commons, each individual has an incentive to utilize common resources as much as possible. Without governmental involvement, the commons is overused. Examples of tragedies of the common are </a:t>
            </a:r>
            <a:r>
              <a:rPr lang="ru-RU" smtClean="0">
                <a:hlinkClick r:id="rId8" tooltip="Overfishing"/>
              </a:rPr>
              <a:t>overfishing</a:t>
            </a:r>
            <a:r>
              <a:rPr lang="ru-RU" smtClean="0"/>
              <a:t> and </a:t>
            </a:r>
            <a:r>
              <a:rPr lang="ru-RU" smtClean="0">
                <a:hlinkClick r:id="rId9" tooltip="Overgrazing"/>
              </a:rPr>
              <a:t>overgrazing</a:t>
            </a:r>
            <a:r>
              <a:rPr lang="ru-RU" smtClean="0"/>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p:spPr>
        <p:txBody>
          <a:bodyPr/>
          <a:lstStyle/>
          <a:p>
            <a:pPr>
              <a:lnSpc>
                <a:spcPct val="80000"/>
              </a:lnSpc>
            </a:pPr>
            <a:r>
              <a:rPr lang="ru-RU" sz="900" dirty="0" smtClean="0"/>
              <a:t>Для Таджикистана: есть программа повышение эко осведомленности и образования – улучшить программу, практические навыки</a:t>
            </a:r>
          </a:p>
          <a:p>
            <a:pPr>
              <a:lnSpc>
                <a:spcPct val="80000"/>
              </a:lnSpc>
            </a:pPr>
            <a:r>
              <a:rPr lang="ru-RU" sz="900" dirty="0" smtClean="0"/>
              <a:t>Маркирование </a:t>
            </a:r>
            <a:r>
              <a:rPr lang="ru-RU" sz="900" dirty="0" err="1" smtClean="0"/>
              <a:t>энергоэффективности</a:t>
            </a:r>
            <a:r>
              <a:rPr lang="ru-RU" sz="900" dirty="0" smtClean="0"/>
              <a:t> продуктов</a:t>
            </a:r>
          </a:p>
          <a:p>
            <a:pPr>
              <a:lnSpc>
                <a:spcPct val="80000"/>
              </a:lnSpc>
            </a:pPr>
            <a:endParaRPr lang="ru-RU" sz="900" dirty="0" smtClean="0"/>
          </a:p>
          <a:p>
            <a:pPr>
              <a:lnSpc>
                <a:spcPct val="80000"/>
              </a:lnSpc>
            </a:pPr>
            <a:r>
              <a:rPr lang="en-US" sz="900" dirty="0" smtClean="0"/>
              <a:t>One approach to government improving the set of information available to consumers is a product</a:t>
            </a:r>
          </a:p>
          <a:p>
            <a:pPr>
              <a:lnSpc>
                <a:spcPct val="80000"/>
              </a:lnSpc>
            </a:pPr>
            <a:r>
              <a:rPr lang="en-US" sz="900" dirty="0" smtClean="0"/>
              <a:t>labeling requirement (Table 9).  The U.S. Energy Policy and Conservation Act of 1975 specifies that</a:t>
            </a:r>
          </a:p>
          <a:p>
            <a:pPr>
              <a:lnSpc>
                <a:spcPct val="80000"/>
              </a:lnSpc>
            </a:pPr>
            <a:r>
              <a:rPr lang="en-US" sz="900" dirty="0" smtClean="0"/>
              <a:t>certain appliances and equipment (including air conditioners, washing machines, and water heaters) carry</a:t>
            </a:r>
          </a:p>
          <a:p>
            <a:pPr>
              <a:lnSpc>
                <a:spcPct val="80000"/>
              </a:lnSpc>
            </a:pPr>
            <a:r>
              <a:rPr lang="en-US" sz="900" dirty="0" smtClean="0"/>
              <a:t>labels with information on products’ energy efficiency and estimated annual energy costs (U.S. Congress,</a:t>
            </a:r>
          </a:p>
          <a:p>
            <a:pPr>
              <a:lnSpc>
                <a:spcPct val="80000"/>
              </a:lnSpc>
            </a:pPr>
            <a:r>
              <a:rPr lang="en-US" sz="900" dirty="0" smtClean="0"/>
              <a:t>Office of Technology Assessment 1992).</a:t>
            </a:r>
            <a:endParaRPr lang="ru-RU" sz="900" dirty="0" smtClean="0"/>
          </a:p>
          <a:p>
            <a:pPr>
              <a:lnSpc>
                <a:spcPct val="80000"/>
              </a:lnSpc>
            </a:pPr>
            <a:endParaRPr lang="ru-RU" sz="900" dirty="0" smtClean="0"/>
          </a:p>
          <a:p>
            <a:pPr>
              <a:lnSpc>
                <a:spcPct val="80000"/>
              </a:lnSpc>
            </a:pPr>
            <a:r>
              <a:rPr lang="en-US" sz="900" dirty="0" smtClean="0"/>
              <a:t>The European Union established an “Eco-label” in 1993; it was initially intended to replace</a:t>
            </a:r>
          </a:p>
          <a:p>
            <a:pPr>
              <a:lnSpc>
                <a:spcPct val="80000"/>
              </a:lnSpc>
            </a:pPr>
            <a:r>
              <a:rPr lang="en-US" sz="900" dirty="0" smtClean="0"/>
              <a:t>proliferating (and possibly trade-restricting) national labels in Europe, but the European Parliament voted</a:t>
            </a:r>
          </a:p>
          <a:p>
            <a:pPr>
              <a:lnSpc>
                <a:spcPct val="80000"/>
              </a:lnSpc>
            </a:pPr>
            <a:r>
              <a:rPr lang="en-US" sz="900" dirty="0" smtClean="0"/>
              <a:t>in 1998 to continue to allow national labels.  </a:t>
            </a:r>
            <a:r>
              <a:rPr lang="en-US" sz="900" b="1" dirty="0" smtClean="0"/>
              <a:t>By 1999, the Eco-label had been applied to 200 products,</a:t>
            </a:r>
          </a:p>
          <a:p>
            <a:pPr>
              <a:lnSpc>
                <a:spcPct val="80000"/>
              </a:lnSpc>
            </a:pPr>
            <a:r>
              <a:rPr lang="en-US" sz="900" b="1" dirty="0" smtClean="0"/>
              <a:t>including detergents, light bulbs, linens and t-shirts, appliances, paper, mattresses, and paints.</a:t>
            </a:r>
            <a:endParaRPr lang="ru-RU" sz="900" b="1" dirty="0" smtClean="0"/>
          </a:p>
          <a:p>
            <a:pPr>
              <a:lnSpc>
                <a:spcPct val="80000"/>
              </a:lnSpc>
            </a:pPr>
            <a:endParaRPr lang="ru-RU" sz="900" b="1" dirty="0" smtClean="0"/>
          </a:p>
          <a:p>
            <a:pPr>
              <a:lnSpc>
                <a:spcPct val="80000"/>
              </a:lnSpc>
            </a:pPr>
            <a:r>
              <a:rPr lang="en-US" sz="900" dirty="0" smtClean="0"/>
              <a:t>The EU Eco-label has not supplanted older and more extensive European national systems.  The</a:t>
            </a:r>
          </a:p>
          <a:p>
            <a:pPr>
              <a:lnSpc>
                <a:spcPct val="80000"/>
              </a:lnSpc>
            </a:pPr>
            <a:r>
              <a:rPr lang="en-US" sz="900" dirty="0" smtClean="0"/>
              <a:t>German “Eco-Angel” label program, the world’s first, began in 1977.  More than 4,200 products in dozens</a:t>
            </a:r>
          </a:p>
          <a:p>
            <a:pPr>
              <a:lnSpc>
                <a:spcPct val="80000"/>
              </a:lnSpc>
            </a:pPr>
            <a:r>
              <a:rPr lang="en-US" sz="900" dirty="0" smtClean="0"/>
              <a:t>of sectors have received the label, including almost 600 foreign products.  Hungary’s eco-label, introduced</a:t>
            </a:r>
          </a:p>
          <a:p>
            <a:pPr>
              <a:lnSpc>
                <a:spcPct val="80000"/>
              </a:lnSpc>
            </a:pPr>
            <a:r>
              <a:rPr lang="en-US" sz="900" dirty="0" smtClean="0"/>
              <a:t>in 1995, borrows its issuance guidelines from the German Eco-Angel program.  The Nordic Swan has been</a:t>
            </a:r>
          </a:p>
          <a:p>
            <a:pPr>
              <a:lnSpc>
                <a:spcPct val="80000"/>
              </a:lnSpc>
            </a:pPr>
            <a:r>
              <a:rPr lang="en-US" sz="900" dirty="0" smtClean="0"/>
              <a:t>applied in Norway, Sweden, Finland, and Iceland since 1989, and now covers 1,000 products.  The</a:t>
            </a:r>
          </a:p>
          <a:p>
            <a:pPr>
              <a:lnSpc>
                <a:spcPct val="80000"/>
              </a:lnSpc>
            </a:pPr>
            <a:r>
              <a:rPr lang="en-US" sz="900" dirty="0" smtClean="0"/>
              <a:t>market share of eco-labeled laundry detergents in Sweden increased from zero in 1990 to 80 percent by</a:t>
            </a:r>
          </a:p>
          <a:p>
            <a:pPr>
              <a:lnSpc>
                <a:spcPct val="80000"/>
              </a:lnSpc>
            </a:pPr>
            <a:r>
              <a:rPr lang="en-US" sz="900" dirty="0" smtClean="0"/>
              <a:t>1997, but analysts see no major improvement in environmental quality as a result of the switch to eco-</a:t>
            </a:r>
          </a:p>
          <a:p>
            <a:pPr>
              <a:lnSpc>
                <a:spcPct val="80000"/>
              </a:lnSpc>
            </a:pPr>
            <a:r>
              <a:rPr lang="en-US" sz="900" dirty="0" smtClean="0"/>
              <a:t>labeled detergents (Sterner 1999).  The French “NF </a:t>
            </a:r>
            <a:r>
              <a:rPr lang="en-US" sz="900" dirty="0" err="1" smtClean="0"/>
              <a:t>Environnement</a:t>
            </a:r>
            <a:r>
              <a:rPr lang="en-US" sz="900" dirty="0" smtClean="0"/>
              <a:t>” label has been granted for paint</a:t>
            </a:r>
          </a:p>
          <a:p>
            <a:pPr>
              <a:lnSpc>
                <a:spcPct val="80000"/>
              </a:lnSpc>
            </a:pPr>
            <a:r>
              <a:rPr lang="en-US" sz="900" dirty="0" smtClean="0"/>
              <a:t>products and garbage bags  (OECD 1997b), and Spain’s environmental label, administered by a private,</a:t>
            </a:r>
          </a:p>
          <a:p>
            <a:pPr>
              <a:lnSpc>
                <a:spcPct val="80000"/>
              </a:lnSpc>
            </a:pPr>
            <a:r>
              <a:rPr lang="en-US" sz="900" dirty="0" smtClean="0"/>
              <a:t>non-profit organization, has been applied to ten classes of consumer products.  The Czech Republic uses</a:t>
            </a:r>
          </a:p>
          <a:p>
            <a:pPr>
              <a:lnSpc>
                <a:spcPct val="80000"/>
              </a:lnSpc>
            </a:pPr>
            <a:r>
              <a:rPr lang="en-US" sz="900" dirty="0" smtClean="0"/>
              <a:t>eco-labels on the basis of product life cycle analysis tests (paid for by applicants), and has issued 262 labels</a:t>
            </a:r>
          </a:p>
          <a:p>
            <a:pPr>
              <a:lnSpc>
                <a:spcPct val="80000"/>
              </a:lnSpc>
            </a:pPr>
            <a:r>
              <a:rPr lang="en-US" sz="900" dirty="0" smtClean="0"/>
              <a:t>in 21 chiefly industrial product categories (OECD 1999a).</a:t>
            </a:r>
          </a:p>
          <a:p>
            <a:pPr>
              <a:lnSpc>
                <a:spcPct val="80000"/>
              </a:lnSpc>
            </a:pPr>
            <a:r>
              <a:rPr lang="en-US" sz="900" dirty="0" smtClean="0"/>
              <a:t>Canada awards an “environmental choice” label on licensed products including appliances,</a:t>
            </a:r>
          </a:p>
          <a:p>
            <a:pPr>
              <a:lnSpc>
                <a:spcPct val="80000"/>
              </a:lnSpc>
            </a:pPr>
            <a:r>
              <a:rPr lang="en-US" sz="900" dirty="0" smtClean="0"/>
              <a:t>automotive products, cleansers, office products, paints, paper products, printing services, plastic products,</a:t>
            </a:r>
          </a:p>
          <a:p>
            <a:pPr>
              <a:lnSpc>
                <a:spcPct val="80000"/>
              </a:lnSpc>
            </a:pPr>
            <a:r>
              <a:rPr lang="en-US" sz="900" dirty="0" smtClean="0"/>
              <a:t>film, and other items.  The program, operated in the private sector through an exclusive license agreement,</a:t>
            </a:r>
          </a:p>
          <a:p>
            <a:pPr>
              <a:lnSpc>
                <a:spcPct val="80000"/>
              </a:lnSpc>
            </a:pPr>
            <a:r>
              <a:rPr lang="en-US" sz="900" dirty="0" smtClean="0"/>
              <a:t>has granted labels to 1,400 products.  Environmental labeling programs also exist in several Asian nations,</a:t>
            </a:r>
          </a:p>
          <a:p>
            <a:pPr>
              <a:lnSpc>
                <a:spcPct val="80000"/>
              </a:lnSpc>
            </a:pPr>
            <a:r>
              <a:rPr lang="en-US" sz="900" dirty="0" smtClean="0"/>
              <a:t>including:  Japan (initiated in 1989); Taiwan (1993); China (1994); Thailand (1994); and Indonesia (1997).</a:t>
            </a:r>
          </a:p>
          <a:p>
            <a:pPr>
              <a:lnSpc>
                <a:spcPct val="80000"/>
              </a:lnSpc>
            </a:pPr>
            <a:r>
              <a:rPr lang="en-US" sz="900" dirty="0" smtClean="0"/>
              <a:t>Australian energy efficiency labels include technical information on energy consumption and a simple rating</a:t>
            </a:r>
          </a:p>
          <a:p>
            <a:pPr>
              <a:lnSpc>
                <a:spcPct val="80000"/>
              </a:lnSpc>
            </a:pPr>
            <a:r>
              <a:rPr lang="en-US" sz="900" dirty="0" smtClean="0"/>
              <a:t>system (World Bank 1997b).</a:t>
            </a:r>
            <a:endParaRPr lang="ru-RU" sz="9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p:spPr>
        <p:txBody>
          <a:bodyPr/>
          <a:lstStyle/>
          <a:p>
            <a:r>
              <a:rPr lang="en-US" smtClean="0"/>
              <a:t>The first such</a:t>
            </a:r>
          </a:p>
          <a:p>
            <a:r>
              <a:rPr lang="en-US" smtClean="0"/>
              <a:t>program was New Jersey’s Community Right-to-Know Act, established in the United States in 1984.</a:t>
            </a:r>
          </a:p>
          <a:p>
            <a:r>
              <a:rPr lang="en-US" smtClean="0"/>
              <a:t>Two years later, a similar program was established at the national level.  The U.S. Toxics Release Inventory</a:t>
            </a:r>
          </a:p>
          <a:p>
            <a:r>
              <a:rPr lang="en-US" smtClean="0"/>
              <a:t>(TRI), initiated under the Emergency Planning and Community Right-to-Know Act (EPCRA), requires</a:t>
            </a:r>
          </a:p>
          <a:p>
            <a:r>
              <a:rPr lang="en-US" smtClean="0"/>
              <a:t>firms to report to local emergency planning agencies information on use, storage, and release of hazardous</a:t>
            </a:r>
          </a:p>
          <a:p>
            <a:r>
              <a:rPr lang="en-US" smtClean="0"/>
              <a:t>chemicals.</a:t>
            </a:r>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txBox="1">
            <a:spLocks noGrp="1" noChangeArrowheads="1"/>
          </p:cNvSpPr>
          <p:nvPr/>
        </p:nvSpPr>
        <p:spPr bwMode="auto">
          <a:xfrm>
            <a:off x="3850443" y="9430090"/>
            <a:ext cx="2945659" cy="496411"/>
          </a:xfrm>
          <a:prstGeom prst="rect">
            <a:avLst/>
          </a:prstGeom>
          <a:noFill/>
          <a:ln w="9525">
            <a:noFill/>
            <a:miter lim="800000"/>
            <a:headEnd/>
            <a:tailEnd/>
          </a:ln>
        </p:spPr>
        <p:txBody>
          <a:bodyPr lIns="95571" tIns="47786" rIns="95571" bIns="47786" anchor="b"/>
          <a:lstStyle/>
          <a:p>
            <a:pPr algn="r"/>
            <a:fld id="{173D4201-F61F-43CD-B25D-440C606BC18D}" type="slidenum">
              <a:rPr lang="en-US" sz="1300">
                <a:cs typeface="Arial" charset="0"/>
              </a:rPr>
              <a:pPr algn="r"/>
              <a:t>24</a:t>
            </a:fld>
            <a:endParaRPr lang="en-US" sz="1300" dirty="0">
              <a:cs typeface="Arial" charset="0"/>
            </a:endParaRPr>
          </a:p>
        </p:txBody>
      </p:sp>
      <p:sp>
        <p:nvSpPr>
          <p:cNvPr id="78851" name="Rectangle 2"/>
          <p:cNvSpPr>
            <a:spLocks noGrp="1" noRot="1" noChangeAspect="1" noChangeArrowheads="1" noTextEdit="1"/>
          </p:cNvSpPr>
          <p:nvPr>
            <p:ph type="sldImg"/>
          </p:nvPr>
        </p:nvSpPr>
        <p:spPr>
          <a:xfrm>
            <a:off x="919163" y="742950"/>
            <a:ext cx="4964112" cy="3724275"/>
          </a:xfrm>
          <a:ln/>
        </p:spPr>
      </p:sp>
      <p:sp>
        <p:nvSpPr>
          <p:cNvPr id="78852" name="Rectangle 3"/>
          <p:cNvSpPr>
            <a:spLocks noGrp="1" noChangeArrowheads="1"/>
          </p:cNvSpPr>
          <p:nvPr>
            <p:ph type="body" idx="1"/>
          </p:nvPr>
        </p:nvSpPr>
        <p:spPr>
          <a:xfrm>
            <a:off x="679768" y="4717632"/>
            <a:ext cx="5438140" cy="4467701"/>
          </a:xfrm>
          <a:noFill/>
          <a:ln/>
        </p:spPr>
        <p:txBody>
          <a:bodyPr/>
          <a:lstStyle/>
          <a:p>
            <a:pPr eaLnBrk="1" hangingPunct="1"/>
            <a:r>
              <a:rPr lang="en-US" sz="1100" dirty="0" smtClean="0"/>
              <a:t>http://www.menlh.go.id/proper/proper%20baru/eng-html/05/proper%20galery/mal-eng.htm</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p:spPr>
        <p:txBody>
          <a:bodyPr/>
          <a:lstStyle/>
          <a:p>
            <a:pPr>
              <a:buFontTx/>
              <a:buChar char="•"/>
            </a:pPr>
            <a:r>
              <a:rPr lang="en-GB" u="sng" smtClean="0"/>
              <a:t>Criticized for being </a:t>
            </a:r>
            <a:r>
              <a:rPr lang="en-GB" b="1" u="sng" smtClean="0"/>
              <a:t>ineffective</a:t>
            </a:r>
            <a:r>
              <a:rPr lang="en-GB" u="sng" smtClean="0"/>
              <a:t>, meaning there is an </a:t>
            </a:r>
            <a:r>
              <a:rPr lang="en-GB" b="1" u="sng" smtClean="0"/>
              <a:t>implementation deficit</a:t>
            </a:r>
            <a:r>
              <a:rPr lang="en-GB" u="sng" smtClean="0"/>
              <a:t>, and </a:t>
            </a:r>
            <a:r>
              <a:rPr lang="en-GB" b="1" u="sng" smtClean="0"/>
              <a:t>inefficient</a:t>
            </a:r>
            <a:r>
              <a:rPr lang="en-GB" u="sng" smtClean="0"/>
              <a:t>, meaning it is </a:t>
            </a:r>
            <a:r>
              <a:rPr lang="en-GB" b="1" u="sng" smtClean="0"/>
              <a:t>inflexible and expensive</a:t>
            </a:r>
            <a:endParaRPr lang="en-GB" smtClean="0"/>
          </a:p>
          <a:p>
            <a:pPr>
              <a:buFontTx/>
              <a:buChar char="•"/>
            </a:pPr>
            <a:r>
              <a:rPr lang="en-GB" smtClean="0"/>
              <a:t>Widely critiqued, especially by economists (who are highly influential in government decision-making, c.f. Stern Report) </a:t>
            </a:r>
          </a:p>
          <a:p>
            <a:pPr>
              <a:buFontTx/>
              <a:buChar char="•"/>
            </a:pPr>
            <a:r>
              <a:rPr lang="en-GB" b="1" u="sng" smtClean="0"/>
              <a:t>Inflexible</a:t>
            </a:r>
            <a:r>
              <a:rPr lang="en-GB" b="1" smtClean="0"/>
              <a:t>: Static (in)efficiency</a:t>
            </a:r>
            <a:r>
              <a:rPr lang="en-GB" smtClean="0"/>
              <a:t> – do not stimulate least cost abatement across target groups with different marginal abatement curves </a:t>
            </a:r>
            <a:r>
              <a:rPr lang="en-GB" u="sng" smtClean="0"/>
              <a:t>(marginal costs are often not equalized across firms, thus leading to resource misallocation);</a:t>
            </a:r>
            <a:r>
              <a:rPr lang="en-GB" smtClean="0"/>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xfrm>
            <a:off x="915988" y="744538"/>
            <a:ext cx="4962525" cy="3722687"/>
          </a:xfrm>
          <a:ln/>
        </p:spPr>
      </p:sp>
      <p:sp>
        <p:nvSpPr>
          <p:cNvPr id="94211" name="Rectangle 3"/>
          <p:cNvSpPr>
            <a:spLocks noGrp="1" noChangeArrowheads="1"/>
          </p:cNvSpPr>
          <p:nvPr>
            <p:ph type="body" idx="1"/>
          </p:nvPr>
        </p:nvSpPr>
        <p:spPr>
          <a:xfrm>
            <a:off x="678195" y="4714185"/>
            <a:ext cx="5441287" cy="4469425"/>
          </a:xfrm>
          <a:noFill/>
          <a:ln/>
        </p:spPr>
        <p:txBody>
          <a:bodyPr/>
          <a:lstStyle/>
          <a:p>
            <a:pPr>
              <a:lnSpc>
                <a:spcPct val="90000"/>
              </a:lnSpc>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4" name="Прямоугольник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Прямоугольник 9"/>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Прямоугольник 10"/>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Заголовок 7"/>
          <p:cNvSpPr>
            <a:spLocks noGrp="1"/>
          </p:cNvSpPr>
          <p:nvPr>
            <p:ph type="ctrTitle"/>
          </p:nvPr>
        </p:nvSpPr>
        <p:spPr>
          <a:xfrm>
            <a:off x="2362200" y="4038600"/>
            <a:ext cx="6477000" cy="1828800"/>
          </a:xfrm>
        </p:spPr>
        <p:txBody>
          <a:bodyPr anchor="b"/>
          <a:lstStyle>
            <a:lvl1pPr>
              <a:defRPr cap="all" baseline="0"/>
            </a:lvl1pPr>
          </a:lstStyle>
          <a:p>
            <a:r>
              <a:rPr lang="ru-RU" smtClean="0"/>
              <a:t>Образец заголовка</a:t>
            </a:r>
            <a:endParaRPr lang="en-US"/>
          </a:p>
        </p:txBody>
      </p:sp>
      <p:sp>
        <p:nvSpPr>
          <p:cNvPr id="9" name="Подзаголовок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7" name="Дата 27"/>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fld id="{4A614076-BCE2-41AB-BB09-1E8CF57E8EB2}" type="datetimeFigureOut">
              <a:rPr lang="ru-RU"/>
              <a:pPr>
                <a:defRPr/>
              </a:pPr>
              <a:t>28.07.2011</a:t>
            </a:fld>
            <a:endParaRPr lang="ru-RU"/>
          </a:p>
        </p:txBody>
      </p:sp>
      <p:sp>
        <p:nvSpPr>
          <p:cNvPr id="10" name="Нижний колонтитул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ru-RU"/>
          </a:p>
        </p:txBody>
      </p:sp>
      <p:sp>
        <p:nvSpPr>
          <p:cNvPr id="11" name="Номер слайда 28"/>
          <p:cNvSpPr>
            <a:spLocks noGrp="1"/>
          </p:cNvSpPr>
          <p:nvPr>
            <p:ph type="sldNum" sz="quarter" idx="12"/>
          </p:nvPr>
        </p:nvSpPr>
        <p:spPr>
          <a:xfrm>
            <a:off x="8001000" y="228600"/>
            <a:ext cx="838200" cy="381000"/>
          </a:xfrm>
        </p:spPr>
        <p:txBody>
          <a:bodyPr/>
          <a:lstStyle>
            <a:lvl1pPr>
              <a:defRPr>
                <a:solidFill>
                  <a:schemeClr val="tx2"/>
                </a:solidFill>
              </a:defRPr>
            </a:lvl1pPr>
          </a:lstStyle>
          <a:p>
            <a:pPr>
              <a:defRPr/>
            </a:pPr>
            <a:fld id="{0896EE58-90B1-4D9C-A287-181BF77B3B6D}"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97052EC1-5600-4C9C-A020-FF8B9A64ABAC}" type="datetimeFigureOut">
              <a:rPr lang="ru-RU"/>
              <a:pPr>
                <a:defRPr/>
              </a:pPr>
              <a:t>28.07.2011</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C8AC9DE3-4AA6-4252-ACFB-27BA87C5887B}"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Прямоугольник 6"/>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Прямоугольник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Прямоугольник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Вертикальный заголовок 1"/>
          <p:cNvSpPr>
            <a:spLocks noGrp="1"/>
          </p:cNvSpPr>
          <p:nvPr>
            <p:ph type="title" orient="vert"/>
          </p:nvPr>
        </p:nvSpPr>
        <p:spPr>
          <a:xfrm>
            <a:off x="6553200" y="609600"/>
            <a:ext cx="2057400" cy="5516563"/>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609600"/>
            <a:ext cx="5562600" cy="551656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3"/>
          <p:cNvSpPr>
            <a:spLocks noGrp="1"/>
          </p:cNvSpPr>
          <p:nvPr>
            <p:ph type="dt" sz="half" idx="10"/>
          </p:nvPr>
        </p:nvSpPr>
        <p:spPr>
          <a:xfrm>
            <a:off x="6553200" y="6248400"/>
            <a:ext cx="2209800" cy="365125"/>
          </a:xfrm>
        </p:spPr>
        <p:txBody>
          <a:bodyPr/>
          <a:lstStyle>
            <a:lvl1pPr>
              <a:defRPr/>
            </a:lvl1pPr>
          </a:lstStyle>
          <a:p>
            <a:pPr>
              <a:defRPr/>
            </a:pPr>
            <a:fld id="{345DBDF6-A014-407E-8360-0D98EE9C9F05}" type="datetimeFigureOut">
              <a:rPr lang="ru-RU"/>
              <a:pPr>
                <a:defRPr/>
              </a:pPr>
              <a:t>28.07.2011</a:t>
            </a:fld>
            <a:endParaRPr lang="ru-RU"/>
          </a:p>
        </p:txBody>
      </p:sp>
      <p:sp>
        <p:nvSpPr>
          <p:cNvPr id="8" name="Нижний колонтитул 4"/>
          <p:cNvSpPr>
            <a:spLocks noGrp="1"/>
          </p:cNvSpPr>
          <p:nvPr>
            <p:ph type="ftr" sz="quarter" idx="11"/>
          </p:nvPr>
        </p:nvSpPr>
        <p:spPr>
          <a:xfrm>
            <a:off x="457200" y="6248400"/>
            <a:ext cx="5573713" cy="365125"/>
          </a:xfrm>
        </p:spPr>
        <p:txBody>
          <a:bodyPr/>
          <a:lstStyle>
            <a:lvl1pPr>
              <a:defRPr/>
            </a:lvl1pPr>
          </a:lstStyle>
          <a:p>
            <a:pPr>
              <a:defRPr/>
            </a:pPr>
            <a:endParaRPr lang="ru-RU"/>
          </a:p>
        </p:txBody>
      </p:sp>
      <p:sp>
        <p:nvSpPr>
          <p:cNvPr id="9" name="Номер слайда 5"/>
          <p:cNvSpPr>
            <a:spLocks noGrp="1"/>
          </p:cNvSpPr>
          <p:nvPr>
            <p:ph type="sldNum" sz="quarter" idx="12"/>
          </p:nvPr>
        </p:nvSpPr>
        <p:spPr>
          <a:xfrm rot="5400000">
            <a:off x="5989638" y="144462"/>
            <a:ext cx="533400" cy="244475"/>
          </a:xfrm>
        </p:spPr>
        <p:txBody>
          <a:bodyPr/>
          <a:lstStyle>
            <a:lvl1pPr>
              <a:defRPr/>
            </a:lvl1pPr>
          </a:lstStyle>
          <a:p>
            <a:pPr>
              <a:defRPr/>
            </a:pPr>
            <a:fld id="{EE64021C-E9FE-49FA-94ED-68364F001886}"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F458B1CA-FCCC-42D8-88FA-A35B77A6C602}" type="datetimeFigureOut">
              <a:rPr lang="ru-RU"/>
              <a:pPr>
                <a:defRPr/>
              </a:pPr>
              <a:t>28.07.2011</a:t>
            </a:fld>
            <a:endParaRPr lang="ru-RU"/>
          </a:p>
        </p:txBody>
      </p:sp>
      <p:sp>
        <p:nvSpPr>
          <p:cNvPr id="3" name="Нижний колонтитул 2"/>
          <p:cNvSpPr>
            <a:spLocks noGrp="1"/>
          </p:cNvSpPr>
          <p:nvPr>
            <p:ph type="ftr" sz="quarter" idx="11"/>
          </p:nvPr>
        </p:nvSpPr>
        <p:spPr/>
        <p:txBody>
          <a:bodyPr/>
          <a:lstStyle>
            <a:lvl1pPr>
              <a:defRPr/>
            </a:lvl1pPr>
          </a:lstStyle>
          <a:p>
            <a:pPr>
              <a:defRPr/>
            </a:pPr>
            <a:endParaRPr lang="ru-RU"/>
          </a:p>
        </p:txBody>
      </p:sp>
      <p:sp>
        <p:nvSpPr>
          <p:cNvPr id="4" name="Номер слайда 22"/>
          <p:cNvSpPr>
            <a:spLocks noGrp="1"/>
          </p:cNvSpPr>
          <p:nvPr>
            <p:ph type="sldNum" sz="quarter" idx="12"/>
          </p:nvPr>
        </p:nvSpPr>
        <p:spPr/>
        <p:txBody>
          <a:bodyPr/>
          <a:lstStyle>
            <a:lvl1pPr>
              <a:defRPr/>
            </a:lvl1pPr>
          </a:lstStyle>
          <a:p>
            <a:pPr>
              <a:defRPr/>
            </a:pPr>
            <a:fld id="{20C49566-9E8D-481E-A29B-42DF6560E820}"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153400" cy="990600"/>
          </a:xfrm>
        </p:spPr>
        <p:txBody>
          <a:bodyPr/>
          <a:lstStyle/>
          <a:p>
            <a:r>
              <a:rPr lang="en-US"/>
              <a:t>Click to edit Master title style</a:t>
            </a:r>
            <a:endParaRPr lang="ru-RU"/>
          </a:p>
        </p:txBody>
      </p:sp>
      <p:sp>
        <p:nvSpPr>
          <p:cNvPr id="3" name="Content Placeholder 2"/>
          <p:cNvSpPr>
            <a:spLocks noGrp="1"/>
          </p:cNvSpPr>
          <p:nvPr>
            <p:ph sz="half" idx="1"/>
          </p:nvPr>
        </p:nvSpPr>
        <p:spPr>
          <a:xfrm>
            <a:off x="612775" y="1600200"/>
            <a:ext cx="4000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Content Placeholder 3"/>
          <p:cNvSpPr>
            <a:spLocks noGrp="1"/>
          </p:cNvSpPr>
          <p:nvPr>
            <p:ph sz="half" idx="2"/>
          </p:nvPr>
        </p:nvSpPr>
        <p:spPr>
          <a:xfrm>
            <a:off x="4765675" y="1600200"/>
            <a:ext cx="4000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Date Placeholder 4"/>
          <p:cNvSpPr>
            <a:spLocks noGrp="1"/>
          </p:cNvSpPr>
          <p:nvPr>
            <p:ph type="dt" sz="half" idx="10"/>
          </p:nvPr>
        </p:nvSpPr>
        <p:spPr>
          <a:xfrm>
            <a:off x="6096000" y="6248400"/>
            <a:ext cx="2667000" cy="365125"/>
          </a:xfrm>
        </p:spPr>
        <p:txBody>
          <a:bodyPr/>
          <a:lstStyle>
            <a:lvl1pPr>
              <a:defRPr/>
            </a:lvl1pPr>
          </a:lstStyle>
          <a:p>
            <a:pPr>
              <a:defRPr/>
            </a:pPr>
            <a:fld id="{D9504374-083E-4687-A472-856B89EA8962}" type="datetimeFigureOut">
              <a:rPr lang="ru-RU"/>
              <a:pPr>
                <a:defRPr/>
              </a:pPr>
              <a:t>28.07.2011</a:t>
            </a:fld>
            <a:endParaRPr lang="ru-RU"/>
          </a:p>
        </p:txBody>
      </p:sp>
      <p:sp>
        <p:nvSpPr>
          <p:cNvPr id="6" name="Footer Placeholder 5"/>
          <p:cNvSpPr>
            <a:spLocks noGrp="1"/>
          </p:cNvSpPr>
          <p:nvPr>
            <p:ph type="ftr" sz="quarter" idx="11"/>
          </p:nvPr>
        </p:nvSpPr>
        <p:spPr>
          <a:xfrm>
            <a:off x="609600" y="6248400"/>
            <a:ext cx="5421313" cy="365125"/>
          </a:xfrm>
        </p:spPr>
        <p:txBody>
          <a:bodyPr/>
          <a:lstStyle>
            <a:lvl1pPr>
              <a:defRPr/>
            </a:lvl1pPr>
          </a:lstStyle>
          <a:p>
            <a:pPr>
              <a:defRPr/>
            </a:pPr>
            <a:endParaRPr lang="ru-RU"/>
          </a:p>
        </p:txBody>
      </p:sp>
      <p:sp>
        <p:nvSpPr>
          <p:cNvPr id="7" name="Slide Number Placeholder 6"/>
          <p:cNvSpPr>
            <a:spLocks noGrp="1"/>
          </p:cNvSpPr>
          <p:nvPr>
            <p:ph type="sldNum" sz="quarter" idx="12"/>
          </p:nvPr>
        </p:nvSpPr>
        <p:spPr>
          <a:xfrm>
            <a:off x="0" y="1271588"/>
            <a:ext cx="533400" cy="244475"/>
          </a:xfrm>
        </p:spPr>
        <p:txBody>
          <a:bodyPr/>
          <a:lstStyle>
            <a:lvl1pPr>
              <a:defRPr/>
            </a:lvl1pPr>
          </a:lstStyle>
          <a:p>
            <a:pPr>
              <a:defRPr/>
            </a:pPr>
            <a:fld id="{D277DF51-B861-4164-B3A8-9395C051522C}"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990600"/>
          </a:xfrm>
        </p:spPr>
        <p:txBody>
          <a:bodyPr/>
          <a:lstStyle/>
          <a:p>
            <a:r>
              <a:rPr lang="ru-RU" smtClean="0"/>
              <a:t>Образец заголовка</a:t>
            </a:r>
            <a:endParaRPr lang="en-US"/>
          </a:p>
        </p:txBody>
      </p:sp>
      <p:sp>
        <p:nvSpPr>
          <p:cNvPr id="8" name="Содержимое 7"/>
          <p:cNvSpPr>
            <a:spLocks noGrp="1"/>
          </p:cNvSpPr>
          <p:nvPr>
            <p:ph sz="quarter" idx="1"/>
          </p:nvPr>
        </p:nvSpPr>
        <p:spPr>
          <a:xfrm>
            <a:off x="612648" y="1600200"/>
            <a:ext cx="8153400" cy="4495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5FB7CC9B-FEA1-476B-A858-3659C83C89CD}" type="datetimeFigureOut">
              <a:rPr lang="ru-RU"/>
              <a:pPr>
                <a:defRPr/>
              </a:pPr>
              <a:t>28.07.2011</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13F67806-92E9-4412-8DBC-27092D7E235D}"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4" name="Прямоугольник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Прямоугольник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Прямоугольник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Текст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2" name="Заголовок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ru-RU" smtClean="0"/>
              <a:t>Образец заголовка</a:t>
            </a:r>
            <a:endParaRPr lang="en-US"/>
          </a:p>
        </p:txBody>
      </p:sp>
      <p:sp>
        <p:nvSpPr>
          <p:cNvPr id="7" name="Дата 11"/>
          <p:cNvSpPr>
            <a:spLocks noGrp="1"/>
          </p:cNvSpPr>
          <p:nvPr>
            <p:ph type="dt" sz="half" idx="10"/>
          </p:nvPr>
        </p:nvSpPr>
        <p:spPr/>
        <p:txBody>
          <a:bodyPr/>
          <a:lstStyle>
            <a:lvl1pPr>
              <a:defRPr/>
            </a:lvl1pPr>
          </a:lstStyle>
          <a:p>
            <a:pPr>
              <a:defRPr/>
            </a:pPr>
            <a:fld id="{CC27F236-3C47-4276-AF06-8DDC0BD55C85}" type="datetimeFigureOut">
              <a:rPr lang="ru-RU"/>
              <a:pPr>
                <a:defRPr/>
              </a:pPr>
              <a:t>28.07.2011</a:t>
            </a:fld>
            <a:endParaRPr lang="ru-RU"/>
          </a:p>
        </p:txBody>
      </p:sp>
      <p:sp>
        <p:nvSpPr>
          <p:cNvPr id="8" name="Номер слайда 12"/>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pPr>
              <a:defRPr/>
            </a:pPr>
            <a:fld id="{B68BE542-A016-400D-B2B6-1CBB9A6738EA}" type="slidenum">
              <a:rPr lang="ru-RU"/>
              <a:pPr>
                <a:defRPr/>
              </a:pPr>
              <a:t>‹#›</a:t>
            </a:fld>
            <a:endParaRPr lang="ru-RU"/>
          </a:p>
        </p:txBody>
      </p:sp>
      <p:sp>
        <p:nvSpPr>
          <p:cNvPr id="9" name="Нижний колонтитул 13"/>
          <p:cNvSpPr>
            <a:spLocks noGrp="1"/>
          </p:cNvSpPr>
          <p:nvPr>
            <p:ph type="ftr" sz="quarter" idx="12"/>
          </p:nvPr>
        </p:nvSpPr>
        <p:spPr/>
        <p:txBody>
          <a:bodyPr/>
          <a:lstStyle>
            <a:lvl1pPr>
              <a:defRPr/>
            </a:lvl1pPr>
          </a:lstStyle>
          <a:p>
            <a:pPr>
              <a:defRPr/>
            </a:pPr>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9" name="Содержимое 8"/>
          <p:cNvSpPr>
            <a:spLocks noGrp="1"/>
          </p:cNvSpPr>
          <p:nvPr>
            <p:ph sz="quarter" idx="1"/>
          </p:nvPr>
        </p:nvSpPr>
        <p:spPr>
          <a:xfrm>
            <a:off x="609600" y="1589567"/>
            <a:ext cx="38862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Содержимое 10"/>
          <p:cNvSpPr>
            <a:spLocks noGrp="1"/>
          </p:cNvSpPr>
          <p:nvPr>
            <p:ph sz="quarter" idx="2"/>
          </p:nvPr>
        </p:nvSpPr>
        <p:spPr>
          <a:xfrm>
            <a:off x="4844901" y="1589567"/>
            <a:ext cx="38862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7"/>
          <p:cNvSpPr>
            <a:spLocks noGrp="1"/>
          </p:cNvSpPr>
          <p:nvPr>
            <p:ph type="dt" sz="half" idx="10"/>
          </p:nvPr>
        </p:nvSpPr>
        <p:spPr/>
        <p:txBody>
          <a:bodyPr rtlCol="0"/>
          <a:lstStyle>
            <a:lvl1pPr>
              <a:defRPr/>
            </a:lvl1pPr>
          </a:lstStyle>
          <a:p>
            <a:pPr>
              <a:defRPr/>
            </a:pPr>
            <a:fld id="{55E63531-6FAC-463E-8A0D-1A1BFCDF6421}" type="datetimeFigureOut">
              <a:rPr lang="ru-RU"/>
              <a:pPr>
                <a:defRPr/>
              </a:pPr>
              <a:t>28.07.2011</a:t>
            </a:fld>
            <a:endParaRPr lang="ru-RU"/>
          </a:p>
        </p:txBody>
      </p:sp>
      <p:sp>
        <p:nvSpPr>
          <p:cNvPr id="6" name="Номер слайда 9"/>
          <p:cNvSpPr>
            <a:spLocks noGrp="1"/>
          </p:cNvSpPr>
          <p:nvPr>
            <p:ph type="sldNum" sz="quarter" idx="11"/>
          </p:nvPr>
        </p:nvSpPr>
        <p:spPr/>
        <p:txBody>
          <a:bodyPr rtlCol="0"/>
          <a:lstStyle>
            <a:lvl1pPr>
              <a:defRPr/>
            </a:lvl1pPr>
          </a:lstStyle>
          <a:p>
            <a:pPr>
              <a:defRPr/>
            </a:pPr>
            <a:fld id="{9F322871-B0DF-4AA7-914B-722AC83F506F}" type="slidenum">
              <a:rPr lang="ru-RU"/>
              <a:pPr>
                <a:defRPr/>
              </a:pPr>
              <a:t>‹#›</a:t>
            </a:fld>
            <a:endParaRPr lang="ru-RU"/>
          </a:p>
        </p:txBody>
      </p:sp>
      <p:sp>
        <p:nvSpPr>
          <p:cNvPr id="7" name="Нижний колонтитул 11"/>
          <p:cNvSpPr>
            <a:spLocks noGrp="1"/>
          </p:cNvSpPr>
          <p:nvPr>
            <p:ph type="ftr" sz="quarter" idx="12"/>
          </p:nvPr>
        </p:nvSpPr>
        <p:spPr/>
        <p:txBody>
          <a:bodyPr rtlCol="0"/>
          <a:lstStyle>
            <a:lvl1pPr>
              <a:defRPr/>
            </a:lvl1pPr>
          </a:lstStyle>
          <a:p>
            <a:pPr>
              <a:defRPr/>
            </a:pP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73050"/>
            <a:ext cx="8153400" cy="869950"/>
          </a:xfrm>
        </p:spPr>
        <p:txBody>
          <a:bodyPr/>
          <a:lstStyle>
            <a:lvl1pPr>
              <a:defRPr/>
            </a:lvl1pPr>
          </a:lstStyle>
          <a:p>
            <a:r>
              <a:rPr lang="ru-RU" smtClean="0"/>
              <a:t>Образец заголовка</a:t>
            </a:r>
            <a:endParaRPr lang="en-US"/>
          </a:p>
        </p:txBody>
      </p:sp>
      <p:sp>
        <p:nvSpPr>
          <p:cNvPr id="11" name="Содержимое 10"/>
          <p:cNvSpPr>
            <a:spLocks noGrp="1"/>
          </p:cNvSpPr>
          <p:nvPr>
            <p:ph sz="quarter" idx="2"/>
          </p:nvPr>
        </p:nvSpPr>
        <p:spPr>
          <a:xfrm>
            <a:off x="609600" y="2438400"/>
            <a:ext cx="3886200" cy="35814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quarter" idx="4"/>
          </p:nvPr>
        </p:nvSpPr>
        <p:spPr>
          <a:xfrm>
            <a:off x="4800600" y="2438400"/>
            <a:ext cx="3886200" cy="35814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6" name="Текст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ru-RU" smtClean="0"/>
              <a:t>Образец текста</a:t>
            </a:r>
          </a:p>
        </p:txBody>
      </p:sp>
      <p:sp>
        <p:nvSpPr>
          <p:cNvPr id="15" name="Текст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ru-RU" smtClean="0"/>
              <a:t>Образец текста</a:t>
            </a:r>
          </a:p>
        </p:txBody>
      </p:sp>
      <p:sp>
        <p:nvSpPr>
          <p:cNvPr id="7" name="Дата 9"/>
          <p:cNvSpPr>
            <a:spLocks noGrp="1"/>
          </p:cNvSpPr>
          <p:nvPr>
            <p:ph type="dt" sz="half" idx="10"/>
          </p:nvPr>
        </p:nvSpPr>
        <p:spPr/>
        <p:txBody>
          <a:bodyPr rtlCol="0"/>
          <a:lstStyle>
            <a:lvl1pPr>
              <a:defRPr/>
            </a:lvl1pPr>
          </a:lstStyle>
          <a:p>
            <a:pPr>
              <a:defRPr/>
            </a:pPr>
            <a:fld id="{184EDBC2-0539-4561-B996-9CAAA6EB599D}" type="datetimeFigureOut">
              <a:rPr lang="ru-RU"/>
              <a:pPr>
                <a:defRPr/>
              </a:pPr>
              <a:t>28.07.2011</a:t>
            </a:fld>
            <a:endParaRPr lang="ru-RU"/>
          </a:p>
        </p:txBody>
      </p:sp>
      <p:sp>
        <p:nvSpPr>
          <p:cNvPr id="8" name="Номер слайда 11"/>
          <p:cNvSpPr>
            <a:spLocks noGrp="1"/>
          </p:cNvSpPr>
          <p:nvPr>
            <p:ph type="sldNum" sz="quarter" idx="11"/>
          </p:nvPr>
        </p:nvSpPr>
        <p:spPr/>
        <p:txBody>
          <a:bodyPr rtlCol="0"/>
          <a:lstStyle>
            <a:lvl1pPr>
              <a:defRPr/>
            </a:lvl1pPr>
          </a:lstStyle>
          <a:p>
            <a:pPr>
              <a:defRPr/>
            </a:pPr>
            <a:fld id="{7CBC537C-0620-4259-80A1-BCA7A194A8F1}" type="slidenum">
              <a:rPr lang="ru-RU"/>
              <a:pPr>
                <a:defRPr/>
              </a:pPr>
              <a:t>‹#›</a:t>
            </a:fld>
            <a:endParaRPr lang="ru-RU"/>
          </a:p>
        </p:txBody>
      </p:sp>
      <p:sp>
        <p:nvSpPr>
          <p:cNvPr id="9" name="Нижний колонтитул 13"/>
          <p:cNvSpPr>
            <a:spLocks noGrp="1"/>
          </p:cNvSpPr>
          <p:nvPr>
            <p:ph type="ftr" sz="quarter" idx="12"/>
          </p:nvPr>
        </p:nvSpPr>
        <p:spPr/>
        <p:txBody>
          <a:bodyPr rtlCol="0"/>
          <a:lstStyle>
            <a:lvl1pPr>
              <a:defRPr/>
            </a:lvl1pPr>
          </a:lstStyle>
          <a:p>
            <a:pPr>
              <a:defRPr/>
            </a:pP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6ADA2BFE-52E4-41BA-BC41-381FF27B8204}" type="datetimeFigureOut">
              <a:rPr lang="ru-RU"/>
              <a:pPr>
                <a:defRPr/>
              </a:pPr>
              <a:t>28.07.2011</a:t>
            </a:fld>
            <a:endParaRPr lang="ru-RU"/>
          </a:p>
        </p:txBody>
      </p:sp>
      <p:sp>
        <p:nvSpPr>
          <p:cNvPr id="4" name="Нижний колонтитул 2"/>
          <p:cNvSpPr>
            <a:spLocks noGrp="1"/>
          </p:cNvSpPr>
          <p:nvPr>
            <p:ph type="ftr" sz="quarter" idx="11"/>
          </p:nvPr>
        </p:nvSpPr>
        <p:spPr/>
        <p:txBody>
          <a:bodyPr/>
          <a:lstStyle>
            <a:lvl1pPr>
              <a:defRPr/>
            </a:lvl1pPr>
          </a:lstStyle>
          <a:p>
            <a:pPr>
              <a:defRPr/>
            </a:pPr>
            <a:endParaRPr lang="ru-RU"/>
          </a:p>
        </p:txBody>
      </p:sp>
      <p:sp>
        <p:nvSpPr>
          <p:cNvPr id="5" name="Номер слайда 22"/>
          <p:cNvSpPr>
            <a:spLocks noGrp="1"/>
          </p:cNvSpPr>
          <p:nvPr>
            <p:ph type="sldNum" sz="quarter" idx="12"/>
          </p:nvPr>
        </p:nvSpPr>
        <p:spPr/>
        <p:txBody>
          <a:bodyPr/>
          <a:lstStyle>
            <a:lvl1pPr>
              <a:defRPr/>
            </a:lvl1pPr>
          </a:lstStyle>
          <a:p>
            <a:pPr>
              <a:defRPr/>
            </a:pPr>
            <a:fld id="{6E798144-0231-49A2-A30A-BDBB17717B86}"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fld id="{BC265976-E06B-4E37-BF84-FD84A9AACB6D}" type="datetimeFigureOut">
              <a:rPr lang="ru-RU"/>
              <a:pPr>
                <a:defRPr/>
              </a:pPr>
              <a:t>28.07.2011</a:t>
            </a:fld>
            <a:endParaRPr lang="ru-RU"/>
          </a:p>
        </p:txBody>
      </p:sp>
      <p:sp>
        <p:nvSpPr>
          <p:cNvPr id="3" name="Нижний колонтитул 2"/>
          <p:cNvSpPr>
            <a:spLocks noGrp="1"/>
          </p:cNvSpPr>
          <p:nvPr>
            <p:ph type="ftr" sz="quarter" idx="11"/>
          </p:nvPr>
        </p:nvSpPr>
        <p:spPr/>
        <p:txBody>
          <a:bodyPr/>
          <a:lstStyle>
            <a:lvl1pPr>
              <a:defRPr/>
            </a:lvl1pPr>
          </a:lstStyle>
          <a:p>
            <a:pPr>
              <a:defRPr/>
            </a:pPr>
            <a:endParaRPr lang="ru-RU"/>
          </a:p>
        </p:txBody>
      </p:sp>
      <p:sp>
        <p:nvSpPr>
          <p:cNvPr id="4" name="Номер слайда 3"/>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0B95AEEE-EC61-4C90-890F-01793FFA0DCF}"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8077200" cy="869950"/>
          </a:xfrm>
        </p:spPr>
        <p:txBody>
          <a:bodyPr/>
          <a:lstStyle>
            <a:lvl1pPr algn="l">
              <a:buNone/>
              <a:defRPr sz="4400" b="0"/>
            </a:lvl1pPr>
          </a:lstStyle>
          <a:p>
            <a:r>
              <a:rPr lang="ru-RU" smtClean="0"/>
              <a:t>Образец заголовка</a:t>
            </a:r>
            <a:endParaRPr lang="en-US"/>
          </a:p>
        </p:txBody>
      </p:sp>
      <p:sp>
        <p:nvSpPr>
          <p:cNvPr id="3" name="Текст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9" name="Содержимое 8"/>
          <p:cNvSpPr>
            <a:spLocks noGrp="1"/>
          </p:cNvSpPr>
          <p:nvPr>
            <p:ph sz="quarter" idx="1"/>
          </p:nvPr>
        </p:nvSpPr>
        <p:spPr>
          <a:xfrm>
            <a:off x="2362200" y="1752600"/>
            <a:ext cx="6400800" cy="4419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ED1CD914-C73B-4A6C-B545-AC9AA37A81BC}" type="datetimeFigureOut">
              <a:rPr lang="ru-RU"/>
              <a:pPr>
                <a:defRPr/>
              </a:pPr>
              <a:t>28.07.2011</a:t>
            </a:fld>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EEC74FA4-3E3C-471F-A99F-3BF76BDBE200}"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3">
        <a:schemeClr val="bg2"/>
      </p:bgRef>
    </p:bg>
    <p:spTree>
      <p:nvGrpSpPr>
        <p:cNvPr id="1" name=""/>
        <p:cNvGrpSpPr/>
        <p:nvPr/>
      </p:nvGrpSpPr>
      <p:grpSpPr>
        <a:xfrm>
          <a:off x="0" y="0"/>
          <a:ext cx="0" cy="0"/>
          <a:chOff x="0" y="0"/>
          <a:chExt cx="0" cy="0"/>
        </a:xfrm>
      </p:grpSpPr>
      <p:sp>
        <p:nvSpPr>
          <p:cNvPr id="5" name="Прямоугольник 7"/>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Прямоугольник 8"/>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Прямоугольник 9"/>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Прямоугольник 10"/>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Текст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ru-RU" smtClean="0"/>
              <a:t>Образец текста</a:t>
            </a:r>
          </a:p>
        </p:txBody>
      </p:sp>
      <p:sp>
        <p:nvSpPr>
          <p:cNvPr id="2" name="Заголовок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ru-RU" smtClean="0"/>
              <a:t>Образец заголовка</a:t>
            </a:r>
            <a:endParaRPr lang="en-US"/>
          </a:p>
        </p:txBody>
      </p:sp>
      <p:sp>
        <p:nvSpPr>
          <p:cNvPr id="3" name="Рисунок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ru-RU" noProof="0" smtClean="0"/>
              <a:t>Вставка рисунка</a:t>
            </a:r>
            <a:endParaRPr lang="en-US" noProof="0" dirty="0"/>
          </a:p>
        </p:txBody>
      </p:sp>
      <p:sp>
        <p:nvSpPr>
          <p:cNvPr id="9" name="Дата 11"/>
          <p:cNvSpPr>
            <a:spLocks noGrp="1"/>
          </p:cNvSpPr>
          <p:nvPr>
            <p:ph type="dt" sz="half" idx="10"/>
          </p:nvPr>
        </p:nvSpPr>
        <p:spPr>
          <a:xfrm>
            <a:off x="6248400" y="6248400"/>
            <a:ext cx="2667000" cy="365125"/>
          </a:xfrm>
        </p:spPr>
        <p:txBody>
          <a:bodyPr rtlCol="0"/>
          <a:lstStyle>
            <a:lvl1pPr>
              <a:defRPr/>
            </a:lvl1pPr>
          </a:lstStyle>
          <a:p>
            <a:pPr>
              <a:defRPr/>
            </a:pPr>
            <a:fld id="{81ED60A3-1744-44F9-9BFF-962EED9A78CE}" type="datetimeFigureOut">
              <a:rPr lang="ru-RU"/>
              <a:pPr>
                <a:defRPr/>
              </a:pPr>
              <a:t>28.07.2011</a:t>
            </a:fld>
            <a:endParaRPr lang="ru-RU"/>
          </a:p>
        </p:txBody>
      </p:sp>
      <p:sp>
        <p:nvSpPr>
          <p:cNvPr id="10" name="Номер слайда 12"/>
          <p:cNvSpPr>
            <a:spLocks noGrp="1"/>
          </p:cNvSpPr>
          <p:nvPr>
            <p:ph type="sldNum" sz="quarter" idx="11"/>
          </p:nvPr>
        </p:nvSpPr>
        <p:spPr>
          <a:xfrm>
            <a:off x="0" y="4667250"/>
            <a:ext cx="1447800" cy="663575"/>
          </a:xfrm>
        </p:spPr>
        <p:txBody>
          <a:bodyPr rtlCol="0"/>
          <a:lstStyle>
            <a:lvl1pPr>
              <a:defRPr sz="2800"/>
            </a:lvl1pPr>
          </a:lstStyle>
          <a:p>
            <a:pPr>
              <a:defRPr/>
            </a:pPr>
            <a:fld id="{761B53AB-FDDE-4251-8675-D5AFF6F5A69E}" type="slidenum">
              <a:rPr lang="ru-RU"/>
              <a:pPr>
                <a:defRPr/>
              </a:pPr>
              <a:t>‹#›</a:t>
            </a:fld>
            <a:endParaRPr lang="ru-RU"/>
          </a:p>
        </p:txBody>
      </p:sp>
      <p:sp>
        <p:nvSpPr>
          <p:cNvPr id="11" name="Нижний колонтитул 13"/>
          <p:cNvSpPr>
            <a:spLocks noGrp="1"/>
          </p:cNvSpPr>
          <p:nvPr>
            <p:ph type="ftr" sz="quarter" idx="12"/>
          </p:nvPr>
        </p:nvSpPr>
        <p:spPr>
          <a:xfrm>
            <a:off x="1600200" y="6248400"/>
            <a:ext cx="4572000" cy="365125"/>
          </a:xfrm>
        </p:spPr>
        <p:txBody>
          <a:bodyPr rtlCol="0"/>
          <a:lstStyle>
            <a:lvl1pPr>
              <a:defRPr/>
            </a:lvl1pPr>
          </a:lstStyle>
          <a:p>
            <a:pPr>
              <a:defRPr/>
            </a:pPr>
            <a:endParaRPr lang="ru-RU"/>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21"/>
          <p:cNvSpPr>
            <a:spLocks noGrp="1"/>
          </p:cNvSpPr>
          <p:nvPr>
            <p:ph type="title"/>
          </p:nvPr>
        </p:nvSpPr>
        <p:spPr bwMode="auto">
          <a:xfrm>
            <a:off x="609600" y="228600"/>
            <a:ext cx="815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Текст 12"/>
          <p:cNvSpPr>
            <a:spLocks noGrp="1"/>
          </p:cNvSpPr>
          <p:nvPr>
            <p:ph type="body" idx="1"/>
          </p:nvPr>
        </p:nvSpPr>
        <p:spPr bwMode="auto">
          <a:xfrm>
            <a:off x="612775" y="1600200"/>
            <a:ext cx="8153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4" name="Дата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a:solidFill>
                  <a:schemeClr val="tx2"/>
                </a:solidFill>
                <a:latin typeface="+mn-lt"/>
              </a:defRPr>
            </a:lvl1pPr>
          </a:lstStyle>
          <a:p>
            <a:pPr>
              <a:defRPr/>
            </a:pPr>
            <a:fld id="{484CE9B1-5903-4960-B52B-93D883154D17}" type="datetimeFigureOut">
              <a:rPr lang="ru-RU"/>
              <a:pPr>
                <a:defRPr/>
              </a:pPr>
              <a:t>28.07.2011</a:t>
            </a:fld>
            <a:endParaRPr lang="ru-RU"/>
          </a:p>
        </p:txBody>
      </p:sp>
      <p:sp>
        <p:nvSpPr>
          <p:cNvPr id="3" name="Нижний колонтитул 2"/>
          <p:cNvSpPr>
            <a:spLocks noGrp="1"/>
          </p:cNvSpPr>
          <p:nvPr>
            <p:ph type="ftr" sz="quarter" idx="3"/>
          </p:nvPr>
        </p:nvSpPr>
        <p:spPr>
          <a:xfrm>
            <a:off x="609600" y="6248400"/>
            <a:ext cx="5421313" cy="365125"/>
          </a:xfrm>
          <a:prstGeom prst="rect">
            <a:avLst/>
          </a:prstGeom>
        </p:spPr>
        <p:txBody>
          <a:bodyPr vert="horz" anchor="ctr"/>
          <a:lstStyle>
            <a:lvl1pPr algn="r" eaLnBrk="1" fontAlgn="auto" latinLnBrk="0" hangingPunct="1">
              <a:spcBef>
                <a:spcPts val="0"/>
              </a:spcBef>
              <a:spcAft>
                <a:spcPts val="0"/>
              </a:spcAft>
              <a:defRPr kumimoji="0" sz="1400">
                <a:solidFill>
                  <a:schemeClr val="tx2"/>
                </a:solidFill>
                <a:latin typeface="+mn-lt"/>
              </a:defRPr>
            </a:lvl1pPr>
          </a:lstStyle>
          <a:p>
            <a:pPr>
              <a:defRPr/>
            </a:pPr>
            <a:endParaRPr lang="ru-RU"/>
          </a:p>
        </p:txBody>
      </p:sp>
      <p:sp>
        <p:nvSpPr>
          <p:cNvPr id="7" name="Прямоугольник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Прямоугольник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Прямоугольник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Номер слайда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fontAlgn="auto" latinLnBrk="0" hangingPunct="1">
              <a:spcBef>
                <a:spcPts val="0"/>
              </a:spcBef>
              <a:spcAft>
                <a:spcPts val="0"/>
              </a:spcAft>
              <a:defRPr kumimoji="0" sz="1400" b="1">
                <a:solidFill>
                  <a:srgbClr val="FFFFFF"/>
                </a:solidFill>
                <a:latin typeface="+mn-lt"/>
              </a:defRPr>
            </a:lvl1pPr>
          </a:lstStyle>
          <a:p>
            <a:pPr>
              <a:defRPr/>
            </a:pPr>
            <a:fld id="{245137F4-5549-4571-98A5-0868A9347269}"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06" r:id="rId1"/>
    <p:sldLayoutId id="2147483804" r:id="rId2"/>
    <p:sldLayoutId id="2147483807" r:id="rId3"/>
    <p:sldLayoutId id="2147483808" r:id="rId4"/>
    <p:sldLayoutId id="2147483809" r:id="rId5"/>
    <p:sldLayoutId id="2147483803" r:id="rId6"/>
    <p:sldLayoutId id="2147483810" r:id="rId7"/>
    <p:sldLayoutId id="2147483802" r:id="rId8"/>
    <p:sldLayoutId id="2147483811" r:id="rId9"/>
    <p:sldLayoutId id="2147483801" r:id="rId10"/>
    <p:sldLayoutId id="2147483812" r:id="rId11"/>
    <p:sldLayoutId id="2147483800" r:id="rId12"/>
    <p:sldLayoutId id="2147483805" r:id="rId13"/>
  </p:sldLayoutIdLst>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alibri" pitchFamily="34" charset="0"/>
        </a:defRPr>
      </a:lvl2pPr>
      <a:lvl3pPr algn="l" rtl="0" eaLnBrk="0" fontAlgn="base" hangingPunct="0">
        <a:spcBef>
          <a:spcPct val="0"/>
        </a:spcBef>
        <a:spcAft>
          <a:spcPct val="0"/>
        </a:spcAft>
        <a:defRPr sz="4400">
          <a:solidFill>
            <a:schemeClr val="tx2"/>
          </a:solidFill>
          <a:latin typeface="Calibri" pitchFamily="34" charset="0"/>
        </a:defRPr>
      </a:lvl3pPr>
      <a:lvl4pPr algn="l" rtl="0" eaLnBrk="0" fontAlgn="base" hangingPunct="0">
        <a:spcBef>
          <a:spcPct val="0"/>
        </a:spcBef>
        <a:spcAft>
          <a:spcPct val="0"/>
        </a:spcAft>
        <a:defRPr sz="4400">
          <a:solidFill>
            <a:schemeClr val="tx2"/>
          </a:solidFill>
          <a:latin typeface="Calibri" pitchFamily="34" charset="0"/>
        </a:defRPr>
      </a:lvl4pPr>
      <a:lvl5pPr algn="l" rtl="0" eaLnBrk="0" fontAlgn="base" hangingPunct="0">
        <a:spcBef>
          <a:spcPct val="0"/>
        </a:spcBef>
        <a:spcAft>
          <a:spcPct val="0"/>
        </a:spcAft>
        <a:defRPr sz="4400">
          <a:solidFill>
            <a:schemeClr val="tx2"/>
          </a:solidFill>
          <a:latin typeface="Calibri" pitchFamily="34" charset="0"/>
        </a:defRPr>
      </a:lvl5pPr>
      <a:lvl6pPr marL="457200" algn="l" rtl="0" fontAlgn="base">
        <a:spcBef>
          <a:spcPct val="0"/>
        </a:spcBef>
        <a:spcAft>
          <a:spcPct val="0"/>
        </a:spcAft>
        <a:defRPr sz="4400">
          <a:solidFill>
            <a:schemeClr val="tx2"/>
          </a:solidFill>
          <a:latin typeface="Calibri" pitchFamily="34" charset="0"/>
        </a:defRPr>
      </a:lvl6pPr>
      <a:lvl7pPr marL="914400" algn="l" rtl="0" fontAlgn="base">
        <a:spcBef>
          <a:spcPct val="0"/>
        </a:spcBef>
        <a:spcAft>
          <a:spcPct val="0"/>
        </a:spcAft>
        <a:defRPr sz="4400">
          <a:solidFill>
            <a:schemeClr val="tx2"/>
          </a:solidFill>
          <a:latin typeface="Calibri" pitchFamily="34" charset="0"/>
        </a:defRPr>
      </a:lvl7pPr>
      <a:lvl8pPr marL="1371600" algn="l" rtl="0" fontAlgn="base">
        <a:spcBef>
          <a:spcPct val="0"/>
        </a:spcBef>
        <a:spcAft>
          <a:spcPct val="0"/>
        </a:spcAft>
        <a:defRPr sz="4400">
          <a:solidFill>
            <a:schemeClr val="tx2"/>
          </a:solidFill>
          <a:latin typeface="Calibri" pitchFamily="34" charset="0"/>
        </a:defRPr>
      </a:lvl8pPr>
      <a:lvl9pPr marL="1828800" algn="l" rtl="0" fontAlgn="base">
        <a:spcBef>
          <a:spcPct val="0"/>
        </a:spcBef>
        <a:spcAft>
          <a:spcPct val="0"/>
        </a:spcAft>
        <a:defRPr sz="4400">
          <a:solidFill>
            <a:schemeClr val="tx2"/>
          </a:solidFill>
          <a:latin typeface="Calibri" pitchFamily="34" charset="0"/>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E7BC29"/>
        </a:buClr>
        <a:buSzPct val="75000"/>
        <a:buFont typeface="Wingdings"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D092A7"/>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9.xml"/><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upload.wikimedia.org/wikipedia/commons/b/bb/EU_energy_label.png" TargetMode="Externa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hyperlink" Target="http://www.unep.ch/etb/publications/EconInst/econInstruOppChnaFin.pdf" TargetMode="External"/><Relationship Id="rId3" Type="http://schemas.openxmlformats.org/officeDocument/2006/relationships/hyperlink" Target="http://www.wwf.ru/data/economy/benuat.pdf" TargetMode="External"/><Relationship Id="rId7" Type="http://schemas.openxmlformats.org/officeDocument/2006/relationships/hyperlink" Target="http://www.oecd.org/document/46/0,3746,en_2649_34291_1835950_1_1_1_1,00.html"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www.rff.org/documents/RFF-DP-01-58.pdf" TargetMode="External"/><Relationship Id="rId5" Type="http://schemas.openxmlformats.org/officeDocument/2006/relationships/hyperlink" Target="http://www.oecdru.org/eap/plans.html" TargetMode="External"/><Relationship Id="rId4" Type="http://schemas.openxmlformats.org/officeDocument/2006/relationships/hyperlink" Target="http://www.oecd.org/document/2/0,3343,en_2649_201185_1875778_1_1_1_1,00.html" TargetMode="External"/><Relationship Id="rId9" Type="http://schemas.openxmlformats.org/officeDocument/2006/relationships/hyperlink" Target="http://www.economicinstruments.com/"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Заголовок 2"/>
          <p:cNvSpPr>
            <a:spLocks noGrp="1"/>
          </p:cNvSpPr>
          <p:nvPr>
            <p:ph type="title"/>
          </p:nvPr>
        </p:nvSpPr>
        <p:spPr/>
        <p:txBody>
          <a:bodyPr/>
          <a:lstStyle/>
          <a:p>
            <a:pPr eaLnBrk="1" hangingPunct="1"/>
            <a:r>
              <a:rPr lang="ru-RU" sz="3000" b="1" dirty="0" smtClean="0"/>
              <a:t>Как решить проблему…?</a:t>
            </a:r>
          </a:p>
        </p:txBody>
      </p:sp>
      <p:pic>
        <p:nvPicPr>
          <p:cNvPr id="17410" name="Picture 5"/>
          <p:cNvPicPr>
            <a:picLocks noChangeAspect="1" noChangeArrowheads="1"/>
          </p:cNvPicPr>
          <p:nvPr/>
        </p:nvPicPr>
        <p:blipFill>
          <a:blip r:embed="rId2"/>
          <a:srcRect/>
          <a:stretch>
            <a:fillRect/>
          </a:stretch>
        </p:blipFill>
        <p:spPr bwMode="auto">
          <a:xfrm>
            <a:off x="1619250" y="188913"/>
            <a:ext cx="5473700" cy="4367212"/>
          </a:xfrm>
          <a:prstGeom prst="rect">
            <a:avLst/>
          </a:prstGeom>
          <a:noFill/>
          <a:ln w="9525">
            <a:noFill/>
            <a:miter lim="800000"/>
            <a:headEnd/>
            <a:tailEnd/>
          </a:ln>
        </p:spPr>
      </p:pic>
      <p:pic>
        <p:nvPicPr>
          <p:cNvPr id="17411" name="Picture 4"/>
          <p:cNvPicPr>
            <a:picLocks noChangeAspect="1" noChangeArrowheads="1"/>
          </p:cNvPicPr>
          <p:nvPr/>
        </p:nvPicPr>
        <p:blipFill>
          <a:blip r:embed="rId3"/>
          <a:srcRect/>
          <a:stretch>
            <a:fillRect/>
          </a:stretch>
        </p:blipFill>
        <p:spPr bwMode="auto">
          <a:xfrm>
            <a:off x="0" y="0"/>
            <a:ext cx="2838450" cy="3895725"/>
          </a:xfrm>
          <a:prstGeom prst="rect">
            <a:avLst/>
          </a:prstGeom>
          <a:noFill/>
          <a:ln w="9525">
            <a:noFill/>
            <a:miter lim="800000"/>
            <a:headEnd/>
            <a:tailEnd/>
          </a:ln>
        </p:spPr>
      </p:pic>
      <p:pic>
        <p:nvPicPr>
          <p:cNvPr id="4" name="Рисунок 3"/>
          <p:cNvPicPr>
            <a:picLocks noGrp="1"/>
          </p:cNvPicPr>
          <p:nvPr>
            <p:ph type="pic" idx="1"/>
          </p:nvPr>
        </p:nvPicPr>
        <p:blipFill>
          <a:blip r:embed="rId4"/>
          <a:srcRect/>
          <a:stretch>
            <a:fillRect/>
          </a:stretch>
        </p:blipFill>
        <p:spPr>
          <a:xfrm>
            <a:off x="5975350" y="3113088"/>
            <a:ext cx="3168650" cy="3744912"/>
          </a:xfrm>
        </p:spPr>
      </p:pic>
      <p:pic>
        <p:nvPicPr>
          <p:cNvPr id="17413" name="Picture 6"/>
          <p:cNvPicPr>
            <a:picLocks noChangeAspect="1" noChangeArrowheads="1"/>
          </p:cNvPicPr>
          <p:nvPr/>
        </p:nvPicPr>
        <p:blipFill>
          <a:blip r:embed="rId5"/>
          <a:srcRect/>
          <a:stretch>
            <a:fillRect/>
          </a:stretch>
        </p:blipFill>
        <p:spPr bwMode="auto">
          <a:xfrm>
            <a:off x="7164388" y="260350"/>
            <a:ext cx="1784350" cy="167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p:cNvSpPr>
          <p:nvPr>
            <p:ph type="title"/>
          </p:nvPr>
        </p:nvSpPr>
        <p:spPr>
          <a:xfrm>
            <a:off x="609600" y="228600"/>
            <a:ext cx="8153400" cy="990600"/>
          </a:xfrm>
        </p:spPr>
        <p:txBody>
          <a:bodyPr/>
          <a:lstStyle/>
          <a:p>
            <a:endParaRPr lang="ru-RU" smtClean="0"/>
          </a:p>
        </p:txBody>
      </p:sp>
      <p:pic>
        <p:nvPicPr>
          <p:cNvPr id="63492" name="Picture 4"/>
          <p:cNvPicPr>
            <a:picLocks noChangeAspect="1" noChangeArrowheads="1"/>
          </p:cNvPicPr>
          <p:nvPr/>
        </p:nvPicPr>
        <p:blipFill>
          <a:blip r:embed="rId2" cstate="print"/>
          <a:srcRect/>
          <a:stretch>
            <a:fillRect/>
          </a:stretch>
        </p:blipFill>
        <p:spPr bwMode="auto">
          <a:xfrm>
            <a:off x="250825" y="0"/>
            <a:ext cx="8604250" cy="6715125"/>
          </a:xfrm>
          <a:prstGeom prst="rect">
            <a:avLst/>
          </a:prstGeom>
          <a:noFill/>
          <a:ln w="9525">
            <a:noFill/>
            <a:miter lim="800000"/>
            <a:headEnd/>
            <a:tailEnd/>
          </a:ln>
          <a:effectLst/>
        </p:spPr>
      </p:pic>
      <p:sp>
        <p:nvSpPr>
          <p:cNvPr id="63493" name="Rectangle 16"/>
          <p:cNvSpPr>
            <a:spLocks noChangeArrowheads="1"/>
          </p:cNvSpPr>
          <p:nvPr/>
        </p:nvSpPr>
        <p:spPr bwMode="auto">
          <a:xfrm>
            <a:off x="2627313" y="1268413"/>
            <a:ext cx="2451100" cy="576262"/>
          </a:xfrm>
          <a:prstGeom prst="rect">
            <a:avLst/>
          </a:prstGeom>
          <a:solidFill>
            <a:schemeClr val="bg1"/>
          </a:solidFill>
          <a:ln w="9525">
            <a:noFill/>
            <a:miter lim="800000"/>
            <a:headEnd/>
            <a:tailEnd/>
          </a:ln>
        </p:spPr>
        <p:txBody>
          <a:bodyPr wrap="none" anchor="ctr"/>
          <a:lstStyle/>
          <a:p>
            <a:pPr algn="ctr"/>
            <a:r>
              <a:rPr lang="ru-RU" sz="2000">
                <a:latin typeface="Comic Sans MS" pitchFamily="66" charset="0"/>
              </a:rPr>
              <a:t>определите проблему</a:t>
            </a:r>
          </a:p>
        </p:txBody>
      </p:sp>
      <p:sp>
        <p:nvSpPr>
          <p:cNvPr id="63494" name="Rectangle 16"/>
          <p:cNvSpPr>
            <a:spLocks noChangeArrowheads="1"/>
          </p:cNvSpPr>
          <p:nvPr/>
        </p:nvSpPr>
        <p:spPr bwMode="auto">
          <a:xfrm>
            <a:off x="6227763" y="2997200"/>
            <a:ext cx="2916237" cy="1223963"/>
          </a:xfrm>
          <a:prstGeom prst="rect">
            <a:avLst/>
          </a:prstGeom>
          <a:solidFill>
            <a:schemeClr val="bg1"/>
          </a:solidFill>
          <a:ln w="9525">
            <a:noFill/>
            <a:miter lim="800000"/>
            <a:headEnd/>
            <a:tailEnd/>
          </a:ln>
        </p:spPr>
        <p:txBody>
          <a:bodyPr wrap="none" anchor="ctr"/>
          <a:lstStyle/>
          <a:p>
            <a:pPr algn="ctr"/>
            <a:r>
              <a:rPr lang="ru-RU" sz="2000">
                <a:latin typeface="Comic Sans MS" pitchFamily="66" charset="0"/>
              </a:rPr>
              <a:t>проанализируйте </a:t>
            </a:r>
          </a:p>
          <a:p>
            <a:pPr algn="ctr"/>
            <a:r>
              <a:rPr lang="ru-RU" sz="2000">
                <a:latin typeface="Comic Sans MS" pitchFamily="66" charset="0"/>
              </a:rPr>
              <a:t>информацию и</a:t>
            </a:r>
          </a:p>
          <a:p>
            <a:pPr algn="ctr"/>
            <a:r>
              <a:rPr lang="ru-RU" sz="2000">
                <a:latin typeface="Comic Sans MS" pitchFamily="66" charset="0"/>
              </a:rPr>
              <a:t>придумайте пути </a:t>
            </a:r>
          </a:p>
          <a:p>
            <a:pPr algn="ctr"/>
            <a:r>
              <a:rPr lang="ru-RU" sz="2000">
                <a:latin typeface="Comic Sans MS" pitchFamily="66" charset="0"/>
              </a:rPr>
              <a:t>решения</a:t>
            </a:r>
          </a:p>
        </p:txBody>
      </p:sp>
      <p:sp>
        <p:nvSpPr>
          <p:cNvPr id="63495" name="Rectangle 16"/>
          <p:cNvSpPr>
            <a:spLocks noChangeArrowheads="1"/>
          </p:cNvSpPr>
          <p:nvPr/>
        </p:nvSpPr>
        <p:spPr bwMode="auto">
          <a:xfrm>
            <a:off x="4284663" y="6281738"/>
            <a:ext cx="3384550" cy="576262"/>
          </a:xfrm>
          <a:prstGeom prst="rect">
            <a:avLst/>
          </a:prstGeom>
          <a:solidFill>
            <a:schemeClr val="bg1"/>
          </a:solidFill>
          <a:ln w="9525">
            <a:noFill/>
            <a:miter lim="800000"/>
            <a:headEnd/>
            <a:tailEnd/>
          </a:ln>
        </p:spPr>
        <p:txBody>
          <a:bodyPr wrap="none" anchor="ctr"/>
          <a:lstStyle/>
          <a:p>
            <a:pPr algn="ctr"/>
            <a:r>
              <a:rPr lang="ru-RU" sz="2000">
                <a:latin typeface="Comic Sans MS" pitchFamily="66" charset="0"/>
              </a:rPr>
              <a:t>выберите самый лучший подход</a:t>
            </a:r>
          </a:p>
        </p:txBody>
      </p:sp>
      <p:sp>
        <p:nvSpPr>
          <p:cNvPr id="63497" name="Rectangle 16"/>
          <p:cNvSpPr>
            <a:spLocks noChangeArrowheads="1"/>
          </p:cNvSpPr>
          <p:nvPr/>
        </p:nvSpPr>
        <p:spPr bwMode="auto">
          <a:xfrm>
            <a:off x="1785919" y="1989138"/>
            <a:ext cx="4514870" cy="1871662"/>
          </a:xfrm>
          <a:prstGeom prst="rect">
            <a:avLst/>
          </a:prstGeom>
          <a:solidFill>
            <a:schemeClr val="bg1"/>
          </a:solidFill>
          <a:ln w="9525">
            <a:noFill/>
            <a:miter lim="800000"/>
            <a:headEnd/>
            <a:tailEnd/>
          </a:ln>
        </p:spPr>
        <p:txBody>
          <a:bodyPr wrap="none" anchor="ctr"/>
          <a:lstStyle/>
          <a:p>
            <a:pPr algn="ctr"/>
            <a:r>
              <a:rPr lang="ru-RU" sz="2600" b="1" dirty="0">
                <a:solidFill>
                  <a:srgbClr val="FF6600"/>
                </a:solidFill>
                <a:latin typeface="Comic Sans MS" pitchFamily="66" charset="0"/>
              </a:rPr>
              <a:t>Решение проблемы,</a:t>
            </a:r>
          </a:p>
          <a:p>
            <a:pPr algn="ctr"/>
            <a:r>
              <a:rPr lang="ru-RU" sz="2600" b="1" dirty="0">
                <a:solidFill>
                  <a:srgbClr val="FF6600"/>
                </a:solidFill>
                <a:latin typeface="Comic Sans MS" pitchFamily="66" charset="0"/>
              </a:rPr>
              <a:t>улучшение экологической </a:t>
            </a:r>
          </a:p>
          <a:p>
            <a:pPr algn="ctr"/>
            <a:r>
              <a:rPr lang="ru-RU" sz="2600" b="1" dirty="0">
                <a:solidFill>
                  <a:srgbClr val="FF6600"/>
                </a:solidFill>
                <a:latin typeface="Comic Sans MS" pitchFamily="66" charset="0"/>
              </a:rPr>
              <a:t>политики</a:t>
            </a:r>
          </a:p>
        </p:txBody>
      </p:sp>
      <p:sp>
        <p:nvSpPr>
          <p:cNvPr id="63498" name="Rectangle 16"/>
          <p:cNvSpPr>
            <a:spLocks noChangeArrowheads="1"/>
          </p:cNvSpPr>
          <p:nvPr/>
        </p:nvSpPr>
        <p:spPr bwMode="auto">
          <a:xfrm>
            <a:off x="0" y="5661025"/>
            <a:ext cx="3635375" cy="1008063"/>
          </a:xfrm>
          <a:prstGeom prst="rect">
            <a:avLst/>
          </a:prstGeom>
          <a:solidFill>
            <a:schemeClr val="bg1"/>
          </a:solidFill>
          <a:ln w="9525">
            <a:noFill/>
            <a:miter lim="800000"/>
            <a:headEnd/>
            <a:tailEnd/>
          </a:ln>
        </p:spPr>
        <p:txBody>
          <a:bodyPr wrap="none" anchor="ctr"/>
          <a:lstStyle/>
          <a:p>
            <a:pPr algn="ctr"/>
            <a:r>
              <a:rPr lang="ru-RU" sz="2000">
                <a:latin typeface="Comic Sans MS" pitchFamily="66" charset="0"/>
              </a:rPr>
              <a:t>реализация и контроль </a:t>
            </a:r>
          </a:p>
          <a:p>
            <a:pPr algn="ctr"/>
            <a:r>
              <a:rPr lang="ru-RU" sz="2000">
                <a:latin typeface="Comic Sans MS" pitchFamily="66" charset="0"/>
              </a:rPr>
              <a:t>за исполнением</a:t>
            </a:r>
          </a:p>
        </p:txBody>
      </p:sp>
      <p:sp>
        <p:nvSpPr>
          <p:cNvPr id="63499" name="Rectangle 16"/>
          <p:cNvSpPr>
            <a:spLocks noChangeArrowheads="1"/>
          </p:cNvSpPr>
          <p:nvPr/>
        </p:nvSpPr>
        <p:spPr bwMode="auto">
          <a:xfrm>
            <a:off x="0" y="2565400"/>
            <a:ext cx="1692275" cy="576263"/>
          </a:xfrm>
          <a:prstGeom prst="rect">
            <a:avLst/>
          </a:prstGeom>
          <a:solidFill>
            <a:schemeClr val="bg1"/>
          </a:solidFill>
          <a:ln w="9525">
            <a:noFill/>
            <a:miter lim="800000"/>
            <a:headEnd/>
            <a:tailEnd/>
          </a:ln>
        </p:spPr>
        <p:txBody>
          <a:bodyPr wrap="none" anchor="ctr"/>
          <a:lstStyle/>
          <a:p>
            <a:pPr algn="ctr"/>
            <a:r>
              <a:rPr lang="ru-RU" sz="2000">
                <a:latin typeface="Comic Sans MS" pitchFamily="66" charset="0"/>
              </a:rPr>
              <a:t>оцените </a:t>
            </a:r>
          </a:p>
          <a:p>
            <a:pPr algn="ctr"/>
            <a:r>
              <a:rPr lang="ru-RU" sz="2000">
                <a:latin typeface="Comic Sans MS" pitchFamily="66" charset="0"/>
              </a:rPr>
              <a:t>результат</a:t>
            </a:r>
          </a:p>
        </p:txBody>
      </p:sp>
      <p:sp>
        <p:nvSpPr>
          <p:cNvPr id="10" name="Rectangle 16"/>
          <p:cNvSpPr>
            <a:spLocks noChangeArrowheads="1"/>
          </p:cNvSpPr>
          <p:nvPr/>
        </p:nvSpPr>
        <p:spPr bwMode="auto">
          <a:xfrm>
            <a:off x="5857884" y="142852"/>
            <a:ext cx="3000364" cy="857232"/>
          </a:xfrm>
          <a:prstGeom prst="rect">
            <a:avLst/>
          </a:prstGeom>
          <a:solidFill>
            <a:schemeClr val="bg1"/>
          </a:solidFill>
          <a:ln w="9525">
            <a:noFill/>
            <a:miter lim="800000"/>
            <a:headEnd/>
            <a:tailEnd/>
          </a:ln>
        </p:spPr>
        <p:txBody>
          <a:bodyPr wrap="none" anchor="ctr"/>
          <a:lstStyle/>
          <a:p>
            <a:pPr algn="ctr"/>
            <a:r>
              <a:rPr lang="ru-RU" sz="2600" b="1" dirty="0" smtClean="0">
                <a:solidFill>
                  <a:srgbClr val="FF6600"/>
                </a:solidFill>
                <a:latin typeface="Comic Sans MS" pitchFamily="66" charset="0"/>
              </a:rPr>
              <a:t>а </a:t>
            </a:r>
            <a:r>
              <a:rPr lang="ru-RU" sz="2600" b="1" dirty="0" smtClean="0">
                <a:solidFill>
                  <a:srgbClr val="FF0000"/>
                </a:solidFill>
                <a:latin typeface="Comic Sans MS" pitchFamily="66" charset="0"/>
              </a:rPr>
              <a:t>должно быть так…</a:t>
            </a:r>
            <a:endParaRPr lang="ru-RU" sz="2600" b="1" dirty="0">
              <a:solidFill>
                <a:srgbClr val="FF0000"/>
              </a:solidFill>
              <a:latin typeface="Comic Sans MS" pitchFamily="66"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1" name="Заголовок 2"/>
          <p:cNvSpPr>
            <a:spLocks noGrp="1"/>
          </p:cNvSpPr>
          <p:nvPr>
            <p:ph type="title"/>
          </p:nvPr>
        </p:nvSpPr>
        <p:spPr>
          <a:xfrm>
            <a:off x="1600200" y="4648200"/>
            <a:ext cx="7543800" cy="685800"/>
          </a:xfrm>
        </p:spPr>
        <p:txBody>
          <a:bodyPr/>
          <a:lstStyle/>
          <a:p>
            <a:pPr eaLnBrk="1" hangingPunct="1"/>
            <a:r>
              <a:rPr lang="ru-RU" sz="3000" b="1" smtClean="0"/>
              <a:t>Как должна формироваться экополитика?</a:t>
            </a:r>
          </a:p>
        </p:txBody>
      </p:sp>
      <p:sp>
        <p:nvSpPr>
          <p:cNvPr id="4" name="Рисунок 3"/>
          <p:cNvSpPr>
            <a:spLocks noGrp="1"/>
          </p:cNvSpPr>
          <p:nvPr>
            <p:ph type="pic" idx="1"/>
          </p:nvPr>
        </p:nvSpPr>
        <p:spPr>
          <a:xfrm>
            <a:off x="1560513" y="0"/>
            <a:ext cx="7583487" cy="4568825"/>
          </a:xfrm>
        </p:spPr>
      </p:sp>
      <p:sp>
        <p:nvSpPr>
          <p:cNvPr id="25603" name="Текст 4"/>
          <p:cNvSpPr>
            <a:spLocks noGrp="1"/>
          </p:cNvSpPr>
          <p:nvPr>
            <p:ph type="body" sz="half" idx="2"/>
          </p:nvPr>
        </p:nvSpPr>
        <p:spPr/>
        <p:txBody>
          <a:bodyPr/>
          <a:lstStyle/>
          <a:p>
            <a:pPr eaLnBrk="1" hangingPunct="1"/>
            <a:endParaRPr lang="ru-RU" smtClean="0"/>
          </a:p>
        </p:txBody>
      </p:sp>
      <p:pic>
        <p:nvPicPr>
          <p:cNvPr id="25604" name="Picture 5"/>
          <p:cNvPicPr>
            <a:picLocks noChangeAspect="1" noChangeArrowheads="1"/>
          </p:cNvPicPr>
          <p:nvPr/>
        </p:nvPicPr>
        <p:blipFill>
          <a:blip r:embed="rId2"/>
          <a:srcRect/>
          <a:stretch>
            <a:fillRect/>
          </a:stretch>
        </p:blipFill>
        <p:spPr bwMode="auto">
          <a:xfrm>
            <a:off x="-684213" y="-650875"/>
            <a:ext cx="9964738" cy="75088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Заголовок 1"/>
          <p:cNvSpPr>
            <a:spLocks noGrp="1"/>
          </p:cNvSpPr>
          <p:nvPr>
            <p:ph type="title"/>
          </p:nvPr>
        </p:nvSpPr>
        <p:spPr>
          <a:xfrm>
            <a:off x="214313" y="214313"/>
            <a:ext cx="9429750" cy="990600"/>
          </a:xfrm>
        </p:spPr>
        <p:txBody>
          <a:bodyPr/>
          <a:lstStyle/>
          <a:p>
            <a:pPr eaLnBrk="1" hangingPunct="1"/>
            <a:r>
              <a:rPr lang="ru-RU" sz="3800" smtClean="0"/>
              <a:t>Какие бывают инструменты екополитики?</a:t>
            </a:r>
          </a:p>
        </p:txBody>
      </p:sp>
      <p:sp>
        <p:nvSpPr>
          <p:cNvPr id="28674" name="Содержимое 2"/>
          <p:cNvSpPr>
            <a:spLocks noGrp="1"/>
          </p:cNvSpPr>
          <p:nvPr>
            <p:ph sz="quarter" idx="1"/>
          </p:nvPr>
        </p:nvSpPr>
        <p:spPr>
          <a:xfrm>
            <a:off x="612775" y="1600200"/>
            <a:ext cx="8153400" cy="4495800"/>
          </a:xfrm>
        </p:spPr>
        <p:txBody>
          <a:bodyPr/>
          <a:lstStyle/>
          <a:p>
            <a:pPr eaLnBrk="1" hangingPunct="1"/>
            <a:r>
              <a:rPr lang="ru-RU" sz="3600" dirty="0" smtClean="0"/>
              <a:t>Добровольные соглашения</a:t>
            </a:r>
          </a:p>
          <a:p>
            <a:pPr eaLnBrk="1" hangingPunct="1"/>
            <a:r>
              <a:rPr lang="ru-RU" sz="3600" dirty="0" smtClean="0"/>
              <a:t>Информационные</a:t>
            </a:r>
          </a:p>
          <a:p>
            <a:pPr eaLnBrk="1" hangingPunct="1"/>
            <a:r>
              <a:rPr lang="ru-RU" sz="3600" dirty="0" smtClean="0"/>
              <a:t>Командно-административные</a:t>
            </a:r>
          </a:p>
          <a:p>
            <a:pPr eaLnBrk="1" hangingPunct="1"/>
            <a:r>
              <a:rPr lang="ru-RU" sz="3600" dirty="0" smtClean="0"/>
              <a:t>Экономические</a:t>
            </a:r>
          </a:p>
          <a:p>
            <a:pPr eaLnBrk="1" hangingPunct="1"/>
            <a:endParaRPr lang="ru-RU"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p:cNvSpPr>
          <p:nvPr>
            <p:ph type="title"/>
          </p:nvPr>
        </p:nvSpPr>
        <p:spPr>
          <a:xfrm>
            <a:off x="609600" y="228600"/>
            <a:ext cx="8153400" cy="990600"/>
          </a:xfrm>
        </p:spPr>
        <p:txBody>
          <a:bodyPr/>
          <a:lstStyle/>
          <a:p>
            <a:r>
              <a:rPr lang="ru-RU" smtClean="0"/>
              <a:t>Добровольные меры</a:t>
            </a:r>
          </a:p>
        </p:txBody>
      </p:sp>
      <p:sp>
        <p:nvSpPr>
          <p:cNvPr id="29698" name="Rectangle 3"/>
          <p:cNvSpPr>
            <a:spLocks noGrp="1"/>
          </p:cNvSpPr>
          <p:nvPr>
            <p:ph type="body" idx="1"/>
          </p:nvPr>
        </p:nvSpPr>
        <p:spPr>
          <a:xfrm>
            <a:off x="612775" y="1600200"/>
            <a:ext cx="8153400" cy="5257800"/>
          </a:xfrm>
        </p:spPr>
        <p:txBody>
          <a:bodyPr/>
          <a:lstStyle/>
          <a:p>
            <a:r>
              <a:rPr lang="ru-RU" sz="2500" smtClean="0"/>
              <a:t>Обычные жители могут добровольно участвовать в программах по сортировке и переработке отходов</a:t>
            </a:r>
          </a:p>
          <a:p>
            <a:r>
              <a:rPr lang="ru-RU" sz="2500" smtClean="0"/>
              <a:t>Представители бизнеса могут добровольно (хотя наверняка под давлением общественного мнения и рабочих) внедрять меры для очищения производства</a:t>
            </a:r>
          </a:p>
          <a:p>
            <a:pPr>
              <a:buFont typeface="Wingdings" pitchFamily="2" charset="2"/>
              <a:buNone/>
            </a:pPr>
            <a:r>
              <a:rPr lang="ru-RU" sz="2500" smtClean="0"/>
              <a:t> - например стандарты экологического менеджмента</a:t>
            </a:r>
            <a:r>
              <a:rPr lang="en-US" sz="2500" smtClean="0">
                <a:latin typeface="Calibri" pitchFamily="34" charset="0"/>
              </a:rPr>
              <a:t> International Standarts Organisation (ISO) 14001</a:t>
            </a:r>
          </a:p>
          <a:p>
            <a:r>
              <a:rPr lang="ru-RU" sz="2500" smtClean="0"/>
              <a:t>Причины для бизнеса: (1) имидж экологически чистого предприятия важен для хорошей конкурентоспособности на рынке;</a:t>
            </a:r>
          </a:p>
          <a:p>
            <a:pPr>
              <a:buFont typeface="Wingdings" pitchFamily="2" charset="2"/>
              <a:buNone/>
            </a:pPr>
            <a:r>
              <a:rPr lang="ru-RU" sz="2500" smtClean="0"/>
              <a:t>   (2) предвидят ужесточение экологического законодательства и хотят заранее подготовиться</a:t>
            </a:r>
          </a:p>
          <a:p>
            <a:pPr>
              <a:buFont typeface="Wingdings" pitchFamily="2" charset="2"/>
              <a:buNone/>
            </a:pPr>
            <a:endParaRPr lang="ru-RU" sz="250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p:cNvSpPr>
          <p:nvPr>
            <p:ph type="title"/>
          </p:nvPr>
        </p:nvSpPr>
        <p:spPr>
          <a:xfrm>
            <a:off x="609600" y="228600"/>
            <a:ext cx="8153400" cy="990600"/>
          </a:xfrm>
        </p:spPr>
        <p:txBody>
          <a:bodyPr/>
          <a:lstStyle/>
          <a:p>
            <a:r>
              <a:rPr lang="ru-RU" sz="4000" smtClean="0"/>
              <a:t>Информационные инструменты</a:t>
            </a:r>
            <a:r>
              <a:rPr lang="en-US" sz="4000" smtClean="0">
                <a:latin typeface="Calibri" pitchFamily="34" charset="0"/>
              </a:rPr>
              <a:t> (1)</a:t>
            </a:r>
            <a:endParaRPr lang="ru-RU" sz="4000" smtClean="0"/>
          </a:p>
        </p:txBody>
      </p:sp>
      <p:sp>
        <p:nvSpPr>
          <p:cNvPr id="66563" name="Rectangle 3"/>
          <p:cNvSpPr>
            <a:spLocks noGrp="1"/>
          </p:cNvSpPr>
          <p:nvPr>
            <p:ph type="body" idx="1"/>
          </p:nvPr>
        </p:nvSpPr>
        <p:spPr>
          <a:xfrm>
            <a:off x="179388" y="1600200"/>
            <a:ext cx="8964612" cy="4997450"/>
          </a:xfrm>
        </p:spPr>
        <p:txBody>
          <a:bodyPr/>
          <a:lstStyle/>
          <a:p>
            <a:r>
              <a:rPr lang="ru-RU" sz="2200" smtClean="0"/>
              <a:t>Необходимо использовать, когда отсутствие качественной информации тормозит решение проблемы</a:t>
            </a:r>
          </a:p>
          <a:p>
            <a:pPr>
              <a:buFont typeface="Wingdings" pitchFamily="2" charset="2"/>
              <a:buNone/>
            </a:pPr>
            <a:r>
              <a:rPr lang="ru-RU" sz="2200" smtClean="0"/>
              <a:t>- информирование местного населения о вреде загрязнения среды для и здоровья </a:t>
            </a:r>
            <a:r>
              <a:rPr lang="uk-UA" sz="2200" smtClean="0"/>
              <a:t>=</a:t>
            </a:r>
            <a:r>
              <a:rPr lang="en-US" sz="2200" smtClean="0">
                <a:latin typeface="Calibri" pitchFamily="34" charset="0"/>
              </a:rPr>
              <a:t>&gt; </a:t>
            </a:r>
            <a:r>
              <a:rPr lang="ru-RU" sz="2200" smtClean="0"/>
              <a:t>больший процент населения поддержит экологические программы</a:t>
            </a:r>
          </a:p>
          <a:p>
            <a:pPr>
              <a:buFont typeface="Wingdings" pitchFamily="2" charset="2"/>
              <a:buNone/>
            </a:pPr>
            <a:r>
              <a:rPr lang="ru-RU" sz="2200" smtClean="0"/>
              <a:t> - информирование о преимуществах возобновляемых источников энергии =</a:t>
            </a:r>
            <a:r>
              <a:rPr lang="en-US" sz="2200" smtClean="0">
                <a:latin typeface="Calibri" pitchFamily="34" charset="0"/>
              </a:rPr>
              <a:t>&gt; </a:t>
            </a:r>
            <a:r>
              <a:rPr lang="ru-RU" sz="2200" smtClean="0"/>
              <a:t>распространение позитивного опыта</a:t>
            </a:r>
          </a:p>
          <a:p>
            <a:pPr>
              <a:buFontTx/>
              <a:buNone/>
            </a:pPr>
            <a:r>
              <a:rPr lang="ru-RU" sz="2200" smtClean="0"/>
              <a:t>- информирование выбора потребителя =</a:t>
            </a:r>
            <a:r>
              <a:rPr lang="en-US" sz="2200" smtClean="0">
                <a:latin typeface="Calibri" pitchFamily="34" charset="0"/>
              </a:rPr>
              <a:t>&gt; </a:t>
            </a:r>
            <a:r>
              <a:rPr lang="ru-RU" sz="2200" smtClean="0"/>
              <a:t>если все начнут покупать только экологически-дружественную продукцию, производители будут вынуждены менять свои технологические процессы</a:t>
            </a:r>
          </a:p>
          <a:p>
            <a:r>
              <a:rPr lang="ru-RU" sz="2200" smtClean="0"/>
              <a:t>Информирование – обязательный компонент экополитики </a:t>
            </a:r>
            <a:r>
              <a:rPr lang="uk-UA" sz="2200" smtClean="0"/>
              <a:t>=</a:t>
            </a:r>
            <a:r>
              <a:rPr lang="en-US" sz="2200" smtClean="0">
                <a:latin typeface="Calibri" pitchFamily="34" charset="0"/>
              </a:rPr>
              <a:t>&gt;</a:t>
            </a:r>
            <a:r>
              <a:rPr lang="ru-RU" sz="2200" smtClean="0"/>
              <a:t> повышает эффективность других инструментов</a:t>
            </a:r>
          </a:p>
          <a:p>
            <a:r>
              <a:rPr lang="uk-UA" sz="2200" smtClean="0"/>
              <a:t>Информационн</a:t>
            </a:r>
            <a:r>
              <a:rPr lang="ru-RU" sz="2200" smtClean="0"/>
              <a:t>ые инструменты достаточно просто и дешево реализовать</a:t>
            </a:r>
          </a:p>
          <a:p>
            <a:pPr>
              <a:buFontTx/>
              <a:buChar char="-"/>
            </a:pPr>
            <a:endParaRPr lang="ru-RU" sz="220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21" name="Заголовок 1"/>
          <p:cNvSpPr>
            <a:spLocks noGrp="1"/>
          </p:cNvSpPr>
          <p:nvPr>
            <p:ph type="title"/>
          </p:nvPr>
        </p:nvSpPr>
        <p:spPr>
          <a:xfrm>
            <a:off x="612775" y="228600"/>
            <a:ext cx="8153400" cy="990600"/>
          </a:xfrm>
        </p:spPr>
        <p:txBody>
          <a:bodyPr/>
          <a:lstStyle/>
          <a:p>
            <a:pPr eaLnBrk="1" hangingPunct="1"/>
            <a:r>
              <a:rPr lang="ru-RU" sz="4000" smtClean="0"/>
              <a:t>Информационные инструменты</a:t>
            </a:r>
            <a:r>
              <a:rPr lang="en-US" sz="4000" smtClean="0">
                <a:latin typeface="Calibri" pitchFamily="34" charset="0"/>
              </a:rPr>
              <a:t> (2)</a:t>
            </a:r>
            <a:endParaRPr lang="ru-RU" sz="4000" smtClean="0"/>
          </a:p>
        </p:txBody>
      </p:sp>
      <p:sp>
        <p:nvSpPr>
          <p:cNvPr id="30722" name="Содержимое 2"/>
          <p:cNvSpPr>
            <a:spLocks noGrp="1"/>
          </p:cNvSpPr>
          <p:nvPr>
            <p:ph sz="quarter" idx="1"/>
          </p:nvPr>
        </p:nvSpPr>
        <p:spPr>
          <a:xfrm>
            <a:off x="323850" y="1557338"/>
            <a:ext cx="2914650" cy="4495800"/>
          </a:xfrm>
        </p:spPr>
        <p:txBody>
          <a:bodyPr/>
          <a:lstStyle/>
          <a:p>
            <a:pPr eaLnBrk="1" hangingPunct="1"/>
            <a:r>
              <a:rPr lang="ru-RU" sz="2400" smtClean="0"/>
              <a:t>социальная реклама</a:t>
            </a:r>
          </a:p>
          <a:p>
            <a:pPr eaLnBrk="1" hangingPunct="1"/>
            <a:r>
              <a:rPr lang="ru-RU" sz="2400" smtClean="0"/>
              <a:t>маркирование</a:t>
            </a:r>
          </a:p>
          <a:p>
            <a:pPr eaLnBrk="1" hangingPunct="1"/>
            <a:r>
              <a:rPr lang="ru-RU" sz="2400" smtClean="0"/>
              <a:t>уроки и тренинги в школах</a:t>
            </a:r>
          </a:p>
          <a:p>
            <a:pPr eaLnBrk="1" hangingPunct="1"/>
            <a:r>
              <a:rPr lang="ru-RU" sz="2400" smtClean="0"/>
              <a:t>распространение информации в прессе, радио, телевидение</a:t>
            </a:r>
          </a:p>
          <a:p>
            <a:pPr eaLnBrk="1" hangingPunct="1"/>
            <a:endParaRPr lang="ru-RU" sz="2400" smtClean="0"/>
          </a:p>
        </p:txBody>
      </p:sp>
      <p:pic>
        <p:nvPicPr>
          <p:cNvPr id="30723" name="Picture 4"/>
          <p:cNvPicPr>
            <a:picLocks noChangeAspect="1" noChangeArrowheads="1"/>
          </p:cNvPicPr>
          <p:nvPr/>
        </p:nvPicPr>
        <p:blipFill>
          <a:blip r:embed="rId3"/>
          <a:srcRect/>
          <a:stretch>
            <a:fillRect/>
          </a:stretch>
        </p:blipFill>
        <p:spPr bwMode="auto">
          <a:xfrm>
            <a:off x="2051050" y="5373688"/>
            <a:ext cx="936625" cy="925512"/>
          </a:xfrm>
          <a:prstGeom prst="rect">
            <a:avLst/>
          </a:prstGeom>
          <a:noFill/>
          <a:ln w="9525">
            <a:noFill/>
            <a:miter lim="800000"/>
            <a:headEnd/>
            <a:tailEnd/>
          </a:ln>
        </p:spPr>
      </p:pic>
      <p:pic>
        <p:nvPicPr>
          <p:cNvPr id="30724" name="Picture 5"/>
          <p:cNvPicPr>
            <a:picLocks noChangeAspect="1" noChangeArrowheads="1"/>
          </p:cNvPicPr>
          <p:nvPr/>
        </p:nvPicPr>
        <p:blipFill>
          <a:blip r:embed="rId4"/>
          <a:srcRect/>
          <a:stretch>
            <a:fillRect/>
          </a:stretch>
        </p:blipFill>
        <p:spPr bwMode="auto">
          <a:xfrm>
            <a:off x="3203575" y="1557338"/>
            <a:ext cx="5753100" cy="43148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6" name="Picture 7" descr="File:EU energy label.png">
            <a:hlinkClick r:id="rId2"/>
          </p:cNvPr>
          <p:cNvPicPr>
            <a:picLocks noChangeAspect="1" noChangeArrowheads="1"/>
          </p:cNvPicPr>
          <p:nvPr/>
        </p:nvPicPr>
        <p:blipFill>
          <a:blip r:embed="rId3"/>
          <a:srcRect/>
          <a:stretch>
            <a:fillRect/>
          </a:stretch>
        </p:blipFill>
        <p:spPr bwMode="auto">
          <a:xfrm>
            <a:off x="304800" y="457200"/>
            <a:ext cx="2833688" cy="6276975"/>
          </a:xfrm>
          <a:prstGeom prst="rect">
            <a:avLst/>
          </a:prstGeom>
          <a:noFill/>
          <a:ln w="9525">
            <a:noFill/>
            <a:miter lim="800000"/>
            <a:headEnd/>
            <a:tailEnd/>
          </a:ln>
        </p:spPr>
      </p:pic>
      <p:sp>
        <p:nvSpPr>
          <p:cNvPr id="79878" name="Text Box 3"/>
          <p:cNvSpPr txBox="1">
            <a:spLocks noChangeArrowheads="1"/>
          </p:cNvSpPr>
          <p:nvPr/>
        </p:nvSpPr>
        <p:spPr bwMode="auto">
          <a:xfrm>
            <a:off x="3348038" y="333375"/>
            <a:ext cx="5562600" cy="3195638"/>
          </a:xfrm>
          <a:prstGeom prst="rect">
            <a:avLst/>
          </a:prstGeom>
          <a:noFill/>
          <a:ln w="9525">
            <a:noFill/>
            <a:miter lim="800000"/>
            <a:headEnd/>
            <a:tailEnd/>
          </a:ln>
        </p:spPr>
        <p:txBody>
          <a:bodyPr>
            <a:spAutoFit/>
          </a:bodyPr>
          <a:lstStyle/>
          <a:p>
            <a:pPr>
              <a:spcBef>
                <a:spcPct val="50000"/>
              </a:spcBef>
            </a:pPr>
            <a:r>
              <a:rPr lang="ru-RU" sz="2400">
                <a:cs typeface="Arial" charset="0"/>
              </a:rPr>
              <a:t>Маркирование</a:t>
            </a:r>
            <a:r>
              <a:rPr lang="en-GB" sz="2400">
                <a:cs typeface="Arial" charset="0"/>
              </a:rPr>
              <a:t>/ </a:t>
            </a:r>
            <a:r>
              <a:rPr lang="ru-RU" sz="2400">
                <a:cs typeface="Arial" charset="0"/>
              </a:rPr>
              <a:t>сертификация потребления энергии для бытовой техники</a:t>
            </a:r>
            <a:endParaRPr lang="en-GB" sz="2400">
              <a:cs typeface="Arial" charset="0"/>
            </a:endParaRPr>
          </a:p>
          <a:p>
            <a:pPr>
              <a:spcBef>
                <a:spcPct val="50000"/>
              </a:spcBef>
            </a:pPr>
            <a:r>
              <a:rPr lang="en-US" sz="2400">
                <a:cs typeface="Arial" charset="0"/>
              </a:rPr>
              <a:t>The European Union Ecolabel – </a:t>
            </a:r>
            <a:r>
              <a:rPr lang="ru-RU" sz="2400">
                <a:cs typeface="Arial" charset="0"/>
              </a:rPr>
              <a:t>может быть использована для продуктов которые более экологически чистые в сравнение с другими продуктами такого же типа</a:t>
            </a:r>
            <a:endParaRPr lang="en-GB" sz="2400">
              <a:cs typeface="Arial" charset="0"/>
            </a:endParaRPr>
          </a:p>
        </p:txBody>
      </p:sp>
      <p:pic>
        <p:nvPicPr>
          <p:cNvPr id="79879" name="Picture 9" descr="EU Ecolabel flower logo"/>
          <p:cNvPicPr>
            <a:picLocks noChangeAspect="1" noChangeArrowheads="1"/>
          </p:cNvPicPr>
          <p:nvPr/>
        </p:nvPicPr>
        <p:blipFill>
          <a:blip r:embed="rId4"/>
          <a:srcRect/>
          <a:stretch>
            <a:fillRect/>
          </a:stretch>
        </p:blipFill>
        <p:spPr bwMode="auto">
          <a:xfrm>
            <a:off x="7402513" y="3644900"/>
            <a:ext cx="1741487"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p:cNvSpPr>
          <p:nvPr>
            <p:ph type="title"/>
          </p:nvPr>
        </p:nvSpPr>
        <p:spPr>
          <a:xfrm>
            <a:off x="609600" y="228600"/>
            <a:ext cx="8153400" cy="990600"/>
          </a:xfrm>
        </p:spPr>
        <p:txBody>
          <a:bodyPr/>
          <a:lstStyle/>
          <a:p>
            <a:r>
              <a:rPr lang="en-US" dirty="0" smtClean="0">
                <a:latin typeface="Calibri" pitchFamily="34" charset="0"/>
              </a:rPr>
              <a:t>Information disclosure </a:t>
            </a:r>
            <a:endParaRPr lang="ru-RU" dirty="0" smtClean="0"/>
          </a:p>
        </p:txBody>
      </p:sp>
      <p:sp>
        <p:nvSpPr>
          <p:cNvPr id="69635" name="Rectangle 3"/>
          <p:cNvSpPr>
            <a:spLocks noGrp="1"/>
          </p:cNvSpPr>
          <p:nvPr>
            <p:ph type="body" idx="1"/>
          </p:nvPr>
        </p:nvSpPr>
        <p:spPr>
          <a:xfrm>
            <a:off x="323850" y="1600200"/>
            <a:ext cx="8442325" cy="4852988"/>
          </a:xfrm>
        </p:spPr>
        <p:txBody>
          <a:bodyPr/>
          <a:lstStyle/>
          <a:p>
            <a:r>
              <a:rPr lang="ru-RU" dirty="0" smtClean="0"/>
              <a:t>Регулирующие органы устанавливают требование к производителям отчитываться в стандартной форме о использовании, захоронении и выбросах опасных веществ</a:t>
            </a:r>
            <a:r>
              <a:rPr lang="en-US" dirty="0" smtClean="0">
                <a:latin typeface="Calibri" pitchFamily="34" charset="0"/>
              </a:rPr>
              <a:t> </a:t>
            </a:r>
            <a:r>
              <a:rPr lang="ru-RU" dirty="0" smtClean="0"/>
              <a:t>и обеспечивают публичный доступ к такой информации</a:t>
            </a:r>
          </a:p>
          <a:p>
            <a:r>
              <a:rPr lang="ru-RU" dirty="0" smtClean="0"/>
              <a:t>Пример: </a:t>
            </a:r>
            <a:r>
              <a:rPr lang="en-US" dirty="0" smtClean="0">
                <a:latin typeface="Calibri" pitchFamily="34" charset="0"/>
              </a:rPr>
              <a:t>U.S. Toxics Release Inventory</a:t>
            </a:r>
            <a:r>
              <a:rPr lang="ru-RU" dirty="0" smtClean="0"/>
              <a:t> </a:t>
            </a:r>
            <a:r>
              <a:rPr lang="en-US" dirty="0" smtClean="0">
                <a:latin typeface="Calibri" pitchFamily="34" charset="0"/>
              </a:rPr>
              <a:t>(TRI)</a:t>
            </a:r>
            <a:endParaRPr lang="ru-RU" dirty="0" smtClean="0"/>
          </a:p>
          <a:p>
            <a:r>
              <a:rPr lang="ru-RU" dirty="0" smtClean="0"/>
              <a:t>НПО могут организовывать кампании для распространения такой информации: рейтинги самый «грязных» производителей</a:t>
            </a:r>
            <a:endParaRPr lang="en-US" dirty="0" smtClean="0">
              <a:latin typeface="Calibri" pitchFamily="34" charset="0"/>
            </a:endParaRPr>
          </a:p>
          <a:p>
            <a:endParaRPr lang="ru-RU" dirty="0" smtClean="0"/>
          </a:p>
          <a:p>
            <a:endParaRPr lang="ru-RU"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5" name="Picture 3" descr="Picture1a"/>
          <p:cNvPicPr>
            <a:picLocks noChangeAspect="1" noChangeArrowheads="1"/>
          </p:cNvPicPr>
          <p:nvPr/>
        </p:nvPicPr>
        <p:blipFill>
          <a:blip r:embed="rId2"/>
          <a:srcRect/>
          <a:stretch>
            <a:fillRect/>
          </a:stretch>
        </p:blipFill>
        <p:spPr bwMode="auto">
          <a:xfrm>
            <a:off x="498475" y="274638"/>
            <a:ext cx="8147050" cy="5851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8" name="Picture 4" descr="Fullscreen capture 2242009 105125 PM"/>
          <p:cNvPicPr>
            <a:picLocks noChangeAspect="1" noChangeArrowheads="1"/>
          </p:cNvPicPr>
          <p:nvPr/>
        </p:nvPicPr>
        <p:blipFill>
          <a:blip r:embed="rId2"/>
          <a:srcRect/>
          <a:stretch>
            <a:fillRect/>
          </a:stretch>
        </p:blipFill>
        <p:spPr bwMode="auto">
          <a:xfrm>
            <a:off x="381000" y="19050"/>
            <a:ext cx="8305800" cy="6757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6"/>
          <p:cNvSpPr>
            <a:spLocks noChangeArrowheads="1"/>
          </p:cNvSpPr>
          <p:nvPr/>
        </p:nvSpPr>
        <p:spPr bwMode="auto">
          <a:xfrm>
            <a:off x="6011863" y="6216650"/>
            <a:ext cx="3132137" cy="641350"/>
          </a:xfrm>
          <a:prstGeom prst="rect">
            <a:avLst/>
          </a:prstGeom>
          <a:noFill/>
          <a:ln w="9525">
            <a:noFill/>
            <a:miter lim="800000"/>
            <a:headEnd/>
            <a:tailEnd/>
          </a:ln>
        </p:spPr>
        <p:txBody>
          <a:bodyPr>
            <a:spAutoFit/>
          </a:bodyPr>
          <a:lstStyle/>
          <a:p>
            <a:r>
              <a:rPr lang="ru-RU" i="1" dirty="0">
                <a:solidFill>
                  <a:srgbClr val="FFFFFF"/>
                </a:solidFill>
              </a:rPr>
              <a:t>Юлия </a:t>
            </a:r>
            <a:r>
              <a:rPr lang="ru-RU" i="1" dirty="0" err="1">
                <a:solidFill>
                  <a:srgbClr val="FFFFFF"/>
                </a:solidFill>
              </a:rPr>
              <a:t>Огаренко</a:t>
            </a:r>
            <a:endParaRPr lang="ru-RU" i="1">
              <a:solidFill>
                <a:srgbClr val="FFFFFF"/>
              </a:solidFill>
            </a:endParaRPr>
          </a:p>
          <a:p>
            <a:endParaRPr lang="ru-RU" i="1">
              <a:solidFill>
                <a:srgbClr val="FFFFFF"/>
              </a:solidFill>
            </a:endParaRPr>
          </a:p>
        </p:txBody>
      </p:sp>
      <p:pic>
        <p:nvPicPr>
          <p:cNvPr id="15366" name="Picture 6"/>
          <p:cNvPicPr>
            <a:picLocks noChangeAspect="1" noChangeArrowheads="1"/>
          </p:cNvPicPr>
          <p:nvPr/>
        </p:nvPicPr>
        <p:blipFill>
          <a:blip r:embed="rId2"/>
          <a:srcRect/>
          <a:stretch>
            <a:fillRect/>
          </a:stretch>
        </p:blipFill>
        <p:spPr bwMode="auto">
          <a:xfrm>
            <a:off x="0" y="0"/>
            <a:ext cx="9324975" cy="5938838"/>
          </a:xfrm>
          <a:prstGeom prst="rect">
            <a:avLst/>
          </a:prstGeom>
          <a:noFill/>
          <a:ln w="9525">
            <a:noFill/>
            <a:miter lim="800000"/>
            <a:headEnd/>
            <a:tailEnd/>
          </a:ln>
          <a:effectLst/>
        </p:spPr>
      </p:pic>
      <p:sp>
        <p:nvSpPr>
          <p:cNvPr id="15361" name="Заголовок 1"/>
          <p:cNvSpPr>
            <a:spLocks noGrp="1"/>
          </p:cNvSpPr>
          <p:nvPr>
            <p:ph type="ctrTitle"/>
          </p:nvPr>
        </p:nvSpPr>
        <p:spPr>
          <a:xfrm>
            <a:off x="719138" y="3573463"/>
            <a:ext cx="8424862" cy="1944687"/>
          </a:xfrm>
        </p:spPr>
        <p:txBody>
          <a:bodyPr/>
          <a:lstStyle/>
          <a:p>
            <a:pPr eaLnBrk="1" hangingPunct="1"/>
            <a:r>
              <a:rPr lang="ru-RU" sz="4600" b="1" cap="none" smtClean="0"/>
              <a:t>АНАЛИЗ ЭКОЛОГИЧЕСКОЙ ПОЛИТИКИ: </a:t>
            </a:r>
            <a:r>
              <a:rPr lang="ru-RU" sz="4600" b="1" i="1" cap="none" smtClean="0"/>
              <a:t>С ЧЕГО НАЧАТЬ?</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2" name="Picture 4" descr="Fullscreen capture 2242009 103735 PM"/>
          <p:cNvPicPr>
            <a:picLocks noChangeAspect="1" noChangeArrowheads="1"/>
          </p:cNvPicPr>
          <p:nvPr/>
        </p:nvPicPr>
        <p:blipFill>
          <a:blip r:embed="rId2"/>
          <a:srcRect/>
          <a:stretch>
            <a:fillRect/>
          </a:stretch>
        </p:blipFill>
        <p:spPr bwMode="auto">
          <a:xfrm>
            <a:off x="266700" y="63500"/>
            <a:ext cx="8610600" cy="679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6" name="Picture 11" descr="Fullscreen capture 2242009 103519 PM"/>
          <p:cNvPicPr>
            <a:picLocks noChangeAspect="1" noChangeArrowheads="1"/>
          </p:cNvPicPr>
          <p:nvPr/>
        </p:nvPicPr>
        <p:blipFill>
          <a:blip r:embed="rId2"/>
          <a:srcRect/>
          <a:stretch>
            <a:fillRect/>
          </a:stretch>
        </p:blipFill>
        <p:spPr bwMode="auto">
          <a:xfrm>
            <a:off x="381000" y="68263"/>
            <a:ext cx="8458200" cy="6789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6804" name="Picture 2" descr="untitled"/>
          <p:cNvPicPr>
            <a:picLocks noChangeAspect="1" noChangeArrowheads="1"/>
          </p:cNvPicPr>
          <p:nvPr/>
        </p:nvPicPr>
        <p:blipFill>
          <a:blip r:embed="rId2"/>
          <a:srcRect/>
          <a:stretch>
            <a:fillRect/>
          </a:stretch>
        </p:blipFill>
        <p:spPr bwMode="auto">
          <a:xfrm>
            <a:off x="539750" y="1125538"/>
            <a:ext cx="8113713" cy="44894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5780" name="Picture 6" descr="Fullscreen capture 2242009 112102 PM"/>
          <p:cNvPicPr>
            <a:picLocks noChangeAspect="1" noChangeArrowheads="1"/>
          </p:cNvPicPr>
          <p:nvPr/>
        </p:nvPicPr>
        <p:blipFill>
          <a:blip r:embed="rId2"/>
          <a:srcRect/>
          <a:stretch>
            <a:fillRect/>
          </a:stretch>
        </p:blipFill>
        <p:spPr bwMode="auto">
          <a:xfrm>
            <a:off x="0" y="304800"/>
            <a:ext cx="9144000" cy="62642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7826" name="Picture 4" descr="Fullscreen capture 2242009 112646 PM"/>
          <p:cNvPicPr>
            <a:picLocks noChangeAspect="1" noChangeArrowheads="1"/>
          </p:cNvPicPr>
          <p:nvPr/>
        </p:nvPicPr>
        <p:blipFill>
          <a:blip r:embed="rId3"/>
          <a:srcRect/>
          <a:stretch>
            <a:fillRect/>
          </a:stretch>
        </p:blipFill>
        <p:spPr bwMode="auto">
          <a:xfrm>
            <a:off x="0" y="0"/>
            <a:ext cx="9144000" cy="5657850"/>
          </a:xfrm>
          <a:prstGeom prst="rect">
            <a:avLst/>
          </a:prstGeom>
          <a:noFill/>
          <a:ln w="9525">
            <a:noFill/>
            <a:miter lim="800000"/>
            <a:headEnd/>
            <a:tailEnd/>
          </a:ln>
        </p:spPr>
      </p:pic>
      <p:sp>
        <p:nvSpPr>
          <p:cNvPr id="3" name="Rectangle 3"/>
          <p:cNvSpPr txBox="1">
            <a:spLocks/>
          </p:cNvSpPr>
          <p:nvPr/>
        </p:nvSpPr>
        <p:spPr>
          <a:xfrm>
            <a:off x="323850" y="5857892"/>
            <a:ext cx="8442325" cy="595296"/>
          </a:xfrm>
          <a:prstGeom prst="rect">
            <a:avLst/>
          </a:prstGeom>
        </p:spPr>
        <p:txBody>
          <a:bodyPr/>
          <a:lstStyle/>
          <a:p>
            <a:pPr marL="319088" marR="0" lvl="0" indent="-319088" algn="l" defTabSz="914400" rtl="0" eaLnBrk="0" fontAlgn="base" latinLnBrk="0" hangingPunct="0">
              <a:lnSpc>
                <a:spcPct val="100000"/>
              </a:lnSpc>
              <a:spcBef>
                <a:spcPts val="700"/>
              </a:spcBef>
              <a:spcAft>
                <a:spcPct val="0"/>
              </a:spcAft>
              <a:buClr>
                <a:schemeClr val="accent2"/>
              </a:buClr>
              <a:buSzPct val="60000"/>
              <a:buFont typeface="Wingdings" pitchFamily="2" charset="2"/>
              <a:buChar char=""/>
              <a:tabLst/>
              <a:defRPr/>
            </a:pPr>
            <a:r>
              <a:rPr kumimoji="0" lang="ru-RU" sz="2900" b="0" i="0" u="none" strike="noStrike" kern="1200" cap="none" spc="0" normalizeH="0" baseline="0" noProof="0" dirty="0" smtClean="0">
                <a:ln>
                  <a:noFill/>
                </a:ln>
                <a:solidFill>
                  <a:schemeClr val="tx1"/>
                </a:solidFill>
                <a:effectLst/>
                <a:uLnTx/>
                <a:uFillTx/>
                <a:latin typeface="+mn-lt"/>
                <a:ea typeface="+mn-ea"/>
                <a:cs typeface="+mn-cs"/>
              </a:rPr>
              <a:t>Директора компаний любят награды))</a:t>
            </a:r>
            <a:endParaRPr kumimoji="0" lang="en-US" sz="2900" b="0" i="0" u="none" strike="noStrike" kern="1200" cap="none" spc="0" normalizeH="0" baseline="0" noProof="0" dirty="0" smtClean="0">
              <a:ln>
                <a:noFill/>
              </a:ln>
              <a:solidFill>
                <a:schemeClr val="tx1"/>
              </a:solidFill>
              <a:effectLst/>
              <a:uLnTx/>
              <a:uFillTx/>
              <a:latin typeface="Calibri" pitchFamily="34" charset="0"/>
              <a:ea typeface="+mn-ea"/>
              <a:cs typeface="+mn-cs"/>
            </a:endParaRPr>
          </a:p>
          <a:p>
            <a:pPr marL="319088" marR="0" lvl="0" indent="-319088" algn="l" defTabSz="914400" rtl="0" eaLnBrk="0" fontAlgn="base" latinLnBrk="0" hangingPunct="0">
              <a:lnSpc>
                <a:spcPct val="100000"/>
              </a:lnSpc>
              <a:spcBef>
                <a:spcPts val="700"/>
              </a:spcBef>
              <a:spcAft>
                <a:spcPct val="0"/>
              </a:spcAft>
              <a:buClr>
                <a:schemeClr val="accent2"/>
              </a:buClr>
              <a:buSzPct val="60000"/>
              <a:buFont typeface="Wingdings" pitchFamily="2" charset="2"/>
              <a:buChar char=""/>
              <a:tabLst/>
              <a:defRPr/>
            </a:pPr>
            <a:endParaRPr kumimoji="0" lang="ru-RU" sz="2900" b="0" i="0" u="none" strike="noStrike" kern="1200" cap="none" spc="0" normalizeH="0" baseline="0" noProof="0" dirty="0" smtClean="0">
              <a:ln>
                <a:noFill/>
              </a:ln>
              <a:solidFill>
                <a:schemeClr val="tx1"/>
              </a:solidFill>
              <a:effectLst/>
              <a:uLnTx/>
              <a:uFillTx/>
              <a:latin typeface="+mn-lt"/>
              <a:ea typeface="+mn-ea"/>
              <a:cs typeface="+mn-cs"/>
            </a:endParaRPr>
          </a:p>
          <a:p>
            <a:pPr marL="319088" marR="0" lvl="0" indent="-319088" algn="l" defTabSz="914400" rtl="0" eaLnBrk="0" fontAlgn="base" latinLnBrk="0" hangingPunct="0">
              <a:lnSpc>
                <a:spcPct val="100000"/>
              </a:lnSpc>
              <a:spcBef>
                <a:spcPts val="700"/>
              </a:spcBef>
              <a:spcAft>
                <a:spcPct val="0"/>
              </a:spcAft>
              <a:buClr>
                <a:schemeClr val="accent2"/>
              </a:buClr>
              <a:buSzPct val="60000"/>
              <a:buFont typeface="Wingdings" pitchFamily="2" charset="2"/>
              <a:buChar char=""/>
              <a:tabLst/>
              <a:defRPr/>
            </a:pPr>
            <a:endParaRPr kumimoji="0" lang="ru-RU" sz="29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p:cNvSpPr>
          <p:nvPr>
            <p:ph type="title"/>
          </p:nvPr>
        </p:nvSpPr>
        <p:spPr>
          <a:xfrm>
            <a:off x="609600" y="228600"/>
            <a:ext cx="8153400" cy="990600"/>
          </a:xfrm>
        </p:spPr>
        <p:txBody>
          <a:bodyPr/>
          <a:lstStyle/>
          <a:p>
            <a:r>
              <a:rPr lang="en-US" sz="4000" smtClean="0">
                <a:latin typeface="Calibri" pitchFamily="34" charset="0"/>
              </a:rPr>
              <a:t>Information disclosure </a:t>
            </a:r>
            <a:r>
              <a:rPr lang="ru-RU" sz="3600" smtClean="0"/>
              <a:t>: выводы</a:t>
            </a:r>
          </a:p>
        </p:txBody>
      </p:sp>
      <p:sp>
        <p:nvSpPr>
          <p:cNvPr id="80899" name="Rectangle 3"/>
          <p:cNvSpPr>
            <a:spLocks noGrp="1"/>
          </p:cNvSpPr>
          <p:nvPr>
            <p:ph type="body" idx="1"/>
          </p:nvPr>
        </p:nvSpPr>
        <p:spPr>
          <a:xfrm>
            <a:off x="612775" y="1600200"/>
            <a:ext cx="8153400" cy="4525963"/>
          </a:xfrm>
        </p:spPr>
        <p:txBody>
          <a:bodyPr/>
          <a:lstStyle/>
          <a:p>
            <a:r>
              <a:rPr lang="ru-RU" dirty="0" smtClean="0"/>
              <a:t>может привести к снижению загрязнения окружающей среды…</a:t>
            </a:r>
            <a:r>
              <a:rPr lang="ru-RU" dirty="0" smtClean="0">
                <a:solidFill>
                  <a:srgbClr val="CC0000"/>
                </a:solidFill>
              </a:rPr>
              <a:t>НО</a:t>
            </a:r>
            <a:endParaRPr lang="ru-RU" dirty="0" smtClean="0"/>
          </a:p>
          <a:p>
            <a:r>
              <a:rPr lang="ru-RU" dirty="0" smtClean="0"/>
              <a:t> - население может просто игнорировать информацию</a:t>
            </a:r>
          </a:p>
          <a:p>
            <a:r>
              <a:rPr lang="ru-RU" dirty="0" smtClean="0"/>
              <a:t>- необходимо активное участие НПО</a:t>
            </a:r>
          </a:p>
          <a:p>
            <a:r>
              <a:rPr lang="ru-RU" dirty="0" smtClean="0"/>
              <a:t>- никаких гарантий что цели экологической политики будут достигнуты</a:t>
            </a:r>
          </a:p>
          <a:p>
            <a:endParaRPr lang="ru-RU"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Effect transition="in" filter="wipe(down)">
                                      <p:cBhvr>
                                        <p:cTn id="7" dur="500"/>
                                        <p:tgtEl>
                                          <p:spTgt spid="808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0899">
                                            <p:txEl>
                                              <p:pRg st="1" end="1"/>
                                            </p:txEl>
                                          </p:spTgt>
                                        </p:tgtEl>
                                        <p:attrNameLst>
                                          <p:attrName>style.visibility</p:attrName>
                                        </p:attrNameLst>
                                      </p:cBhvr>
                                      <p:to>
                                        <p:strVal val="visible"/>
                                      </p:to>
                                    </p:set>
                                    <p:animEffect transition="in" filter="wipe(down)">
                                      <p:cBhvr>
                                        <p:cTn id="12" dur="500"/>
                                        <p:tgtEl>
                                          <p:spTgt spid="808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0899">
                                            <p:txEl>
                                              <p:pRg st="2" end="2"/>
                                            </p:txEl>
                                          </p:spTgt>
                                        </p:tgtEl>
                                        <p:attrNameLst>
                                          <p:attrName>style.visibility</p:attrName>
                                        </p:attrNameLst>
                                      </p:cBhvr>
                                      <p:to>
                                        <p:strVal val="visible"/>
                                      </p:to>
                                    </p:set>
                                    <p:animEffect transition="in" filter="wipe(down)">
                                      <p:cBhvr>
                                        <p:cTn id="17" dur="500"/>
                                        <p:tgtEl>
                                          <p:spTgt spid="808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0899">
                                            <p:txEl>
                                              <p:pRg st="3" end="3"/>
                                            </p:txEl>
                                          </p:spTgt>
                                        </p:tgtEl>
                                        <p:attrNameLst>
                                          <p:attrName>style.visibility</p:attrName>
                                        </p:attrNameLst>
                                      </p:cBhvr>
                                      <p:to>
                                        <p:strVal val="visible"/>
                                      </p:to>
                                    </p:set>
                                    <p:animEffect transition="in" filter="wipe(down)">
                                      <p:cBhvr>
                                        <p:cTn id="22" dur="500"/>
                                        <p:tgtEl>
                                          <p:spTgt spid="808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p:cNvSpPr>
          <p:nvPr>
            <p:ph type="title"/>
          </p:nvPr>
        </p:nvSpPr>
        <p:spPr>
          <a:xfrm>
            <a:off x="609600" y="228600"/>
            <a:ext cx="8153400" cy="990600"/>
          </a:xfrm>
        </p:spPr>
        <p:txBody>
          <a:bodyPr/>
          <a:lstStyle/>
          <a:p>
            <a:r>
              <a:rPr lang="ru-RU" dirty="0" smtClean="0"/>
              <a:t>Командно-административные инструменты</a:t>
            </a:r>
          </a:p>
        </p:txBody>
      </p:sp>
      <p:sp>
        <p:nvSpPr>
          <p:cNvPr id="81923" name="Rectangle 3"/>
          <p:cNvSpPr>
            <a:spLocks noGrp="1"/>
          </p:cNvSpPr>
          <p:nvPr>
            <p:ph type="body" idx="1"/>
          </p:nvPr>
        </p:nvSpPr>
        <p:spPr>
          <a:xfrm>
            <a:off x="612775" y="1600200"/>
            <a:ext cx="8153400" cy="4525963"/>
          </a:xfrm>
        </p:spPr>
        <p:txBody>
          <a:bodyPr/>
          <a:lstStyle/>
          <a:p>
            <a:r>
              <a:rPr lang="ru-RU" dirty="0" smtClean="0">
                <a:latin typeface="Calibri" pitchFamily="34" charset="0"/>
              </a:rPr>
              <a:t>Исторически доминирующая форма экологического регулирования; некоторые инструменты популярны и сейчас</a:t>
            </a:r>
          </a:p>
          <a:p>
            <a:pPr>
              <a:buFont typeface="Symbol" pitchFamily="18" charset="2"/>
              <a:buChar char=""/>
            </a:pPr>
            <a:r>
              <a:rPr lang="en-GB" b="1" dirty="0" smtClean="0">
                <a:latin typeface="Calibri" pitchFamily="34" charset="0"/>
              </a:rPr>
              <a:t>Command</a:t>
            </a:r>
            <a:r>
              <a:rPr lang="en-GB" dirty="0" smtClean="0">
                <a:latin typeface="Calibri" pitchFamily="34" charset="0"/>
              </a:rPr>
              <a:t> = </a:t>
            </a:r>
            <a:r>
              <a:rPr lang="ru-RU" dirty="0" smtClean="0">
                <a:latin typeface="Calibri" pitchFamily="34" charset="0"/>
              </a:rPr>
              <a:t>правило описывающие как целевые группы должны себя вести</a:t>
            </a:r>
          </a:p>
          <a:p>
            <a:pPr>
              <a:buFont typeface="Symbol" pitchFamily="18" charset="2"/>
              <a:buChar char=""/>
            </a:pPr>
            <a:r>
              <a:rPr lang="en-GB" b="1" dirty="0" smtClean="0">
                <a:latin typeface="Calibri" pitchFamily="34" charset="0"/>
              </a:rPr>
              <a:t>Control</a:t>
            </a:r>
            <a:r>
              <a:rPr lang="en-GB" dirty="0" smtClean="0">
                <a:latin typeface="Calibri" pitchFamily="34" charset="0"/>
              </a:rPr>
              <a:t> =  </a:t>
            </a:r>
            <a:r>
              <a:rPr lang="ru-RU" dirty="0" smtClean="0">
                <a:latin typeface="Calibri" pitchFamily="34" charset="0"/>
              </a:rPr>
              <a:t>механизм принуждения, всегда включает санкции за неисполнение наказаний</a:t>
            </a:r>
          </a:p>
          <a:p>
            <a:pPr>
              <a:buNone/>
            </a:pPr>
            <a:endParaRPr lang="ru-RU"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609600" y="228600"/>
            <a:ext cx="8153400" cy="990600"/>
          </a:xfrm>
        </p:spPr>
        <p:txBody>
          <a:bodyPr/>
          <a:lstStyle/>
          <a:p>
            <a:r>
              <a:rPr lang="ru-RU" sz="4000" dirty="0" smtClean="0"/>
              <a:t>Типы командно-административных инструментов</a:t>
            </a:r>
          </a:p>
        </p:txBody>
      </p:sp>
      <p:sp>
        <p:nvSpPr>
          <p:cNvPr id="82947" name="Rectangle 3"/>
          <p:cNvSpPr>
            <a:spLocks noGrp="1"/>
          </p:cNvSpPr>
          <p:nvPr>
            <p:ph type="body" idx="1"/>
          </p:nvPr>
        </p:nvSpPr>
        <p:spPr>
          <a:xfrm>
            <a:off x="285720" y="1600200"/>
            <a:ext cx="8480455" cy="5257800"/>
          </a:xfrm>
        </p:spPr>
        <p:txBody>
          <a:bodyPr/>
          <a:lstStyle/>
          <a:p>
            <a:pPr>
              <a:lnSpc>
                <a:spcPct val="80000"/>
              </a:lnSpc>
              <a:buFont typeface="Symbol" pitchFamily="18" charset="2"/>
              <a:buChar char=""/>
            </a:pPr>
            <a:r>
              <a:rPr lang="ru-RU" sz="2200" b="1" dirty="0" smtClean="0">
                <a:latin typeface="Calibri" pitchFamily="34" charset="0"/>
              </a:rPr>
              <a:t>Стандарты на выбросы – </a:t>
            </a:r>
            <a:r>
              <a:rPr lang="ru-RU" sz="2200" dirty="0" smtClean="0">
                <a:latin typeface="Calibri" pitchFamily="34" charset="0"/>
              </a:rPr>
              <a:t>максимально допустимое количество загрязняющего вещества в общих выбросах на единицу времени, продукции или топлива. Могут быть одинаковыми для всех производителей, а могут быть и более гибкими </a:t>
            </a:r>
          </a:p>
          <a:p>
            <a:pPr>
              <a:lnSpc>
                <a:spcPct val="80000"/>
              </a:lnSpc>
              <a:buFont typeface="Symbol" pitchFamily="18" charset="2"/>
              <a:buChar char=""/>
            </a:pPr>
            <a:r>
              <a:rPr lang="en-GB" sz="2200" b="1" dirty="0" smtClean="0">
                <a:latin typeface="Calibri" pitchFamily="34" charset="0"/>
              </a:rPr>
              <a:t>Ambient</a:t>
            </a:r>
            <a:r>
              <a:rPr lang="ru-RU" sz="2200" b="1" dirty="0" smtClean="0">
                <a:latin typeface="Calibri" pitchFamily="34" charset="0"/>
              </a:rPr>
              <a:t> </a:t>
            </a:r>
            <a:r>
              <a:rPr lang="ru-RU" sz="2200" dirty="0" smtClean="0">
                <a:latin typeface="Calibri" pitchFamily="34" charset="0"/>
              </a:rPr>
              <a:t> (концентрации выбросов для окружающей зоны) – максимальные количества выбросов для окружающей. Например, количество вещества Х в пределах 1 км от завода  не должно превышать такую-то концентрацию. Типично, основаны на ассимилирующей способности среды, но также затратах и реалистичности.</a:t>
            </a:r>
          </a:p>
          <a:p>
            <a:pPr>
              <a:lnSpc>
                <a:spcPct val="80000"/>
              </a:lnSpc>
              <a:buFont typeface="Symbol" pitchFamily="18" charset="2"/>
              <a:buChar char=""/>
            </a:pPr>
            <a:r>
              <a:rPr lang="ru-RU" sz="2200" b="1" dirty="0" smtClean="0">
                <a:latin typeface="Calibri" pitchFamily="34" charset="0"/>
              </a:rPr>
              <a:t>Технологические стандарты – </a:t>
            </a:r>
            <a:r>
              <a:rPr lang="ru-RU" sz="2200" dirty="0" smtClean="0">
                <a:latin typeface="Calibri" pitchFamily="34" charset="0"/>
              </a:rPr>
              <a:t>определяют использование конкретной технологии. Концепции наилучших доступных технологий </a:t>
            </a:r>
            <a:r>
              <a:rPr lang="en-GB" sz="2200" dirty="0" smtClean="0">
                <a:latin typeface="Calibri" pitchFamily="34" charset="0"/>
              </a:rPr>
              <a:t>best available technology (BAT)</a:t>
            </a:r>
            <a:endParaRPr lang="ru-RU" sz="2200" dirty="0" smtClean="0">
              <a:latin typeface="Calibri" pitchFamily="34" charset="0"/>
            </a:endParaRPr>
          </a:p>
          <a:p>
            <a:pPr>
              <a:lnSpc>
                <a:spcPct val="80000"/>
              </a:lnSpc>
              <a:buFont typeface="Symbol" pitchFamily="18" charset="2"/>
              <a:buChar char=""/>
            </a:pPr>
            <a:r>
              <a:rPr lang="ru-RU" sz="2200" dirty="0" smtClean="0">
                <a:latin typeface="Calibri" pitchFamily="34" charset="0"/>
              </a:rPr>
              <a:t>Стандарты обычно определяются законодательными актами правительства</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p:cNvSpPr>
          <p:nvPr>
            <p:ph type="title"/>
          </p:nvPr>
        </p:nvSpPr>
        <p:spPr>
          <a:xfrm>
            <a:off x="609600" y="228600"/>
            <a:ext cx="8153400" cy="990600"/>
          </a:xfrm>
        </p:spPr>
        <p:txBody>
          <a:bodyPr/>
          <a:lstStyle/>
          <a:p>
            <a:r>
              <a:rPr lang="ru-RU" sz="4000" dirty="0" smtClean="0">
                <a:latin typeface="Calibri" pitchFamily="34" charset="0"/>
              </a:rPr>
              <a:t>Преимущества командно-административных инструментов</a:t>
            </a:r>
            <a:endParaRPr lang="en-GB" sz="4000" dirty="0" smtClean="0">
              <a:latin typeface="Calibri" pitchFamily="34" charset="0"/>
            </a:endParaRPr>
          </a:p>
        </p:txBody>
      </p:sp>
      <p:sp>
        <p:nvSpPr>
          <p:cNvPr id="84995" name="Rectangle 3"/>
          <p:cNvSpPr>
            <a:spLocks noGrp="1"/>
          </p:cNvSpPr>
          <p:nvPr>
            <p:ph type="body" idx="1"/>
          </p:nvPr>
        </p:nvSpPr>
        <p:spPr>
          <a:xfrm>
            <a:off x="214282" y="1600200"/>
            <a:ext cx="8551893" cy="5257800"/>
          </a:xfrm>
        </p:spPr>
        <p:txBody>
          <a:bodyPr/>
          <a:lstStyle/>
          <a:p>
            <a:pPr>
              <a:lnSpc>
                <a:spcPct val="80000"/>
              </a:lnSpc>
            </a:pPr>
            <a:r>
              <a:rPr lang="ru-RU" sz="2800" b="1" dirty="0" smtClean="0">
                <a:latin typeface="Calibri" pitchFamily="34" charset="0"/>
              </a:rPr>
              <a:t>Легко предвидеть результат: </a:t>
            </a:r>
            <a:r>
              <a:rPr lang="ru-RU" sz="2800" dirty="0" smtClean="0">
                <a:latin typeface="Calibri" pitchFamily="34" charset="0"/>
              </a:rPr>
              <a:t>полезно применять  для наиболее опасных выбросов, когда запрет - оптимальное решение, чтобы точно достигнуть цель</a:t>
            </a:r>
            <a:endParaRPr lang="ru-RU" sz="2800" b="1" dirty="0" smtClean="0">
              <a:latin typeface="Calibri" pitchFamily="34" charset="0"/>
            </a:endParaRPr>
          </a:p>
          <a:p>
            <a:pPr>
              <a:lnSpc>
                <a:spcPct val="80000"/>
              </a:lnSpc>
            </a:pPr>
            <a:r>
              <a:rPr lang="ru-RU" sz="2800" b="1" dirty="0" smtClean="0">
                <a:latin typeface="Calibri" pitchFamily="34" charset="0"/>
              </a:rPr>
              <a:t>Результат можно достигнуть легко и быстро. </a:t>
            </a:r>
            <a:r>
              <a:rPr lang="ru-RU" sz="2800" dirty="0" smtClean="0">
                <a:latin typeface="Calibri" pitchFamily="34" charset="0"/>
              </a:rPr>
              <a:t>Например, запрет на курение в общественных местах</a:t>
            </a:r>
          </a:p>
          <a:p>
            <a:pPr>
              <a:lnSpc>
                <a:spcPct val="80000"/>
              </a:lnSpc>
            </a:pPr>
            <a:r>
              <a:rPr lang="ru-RU" sz="2800" b="1" dirty="0" smtClean="0">
                <a:latin typeface="Calibri" pitchFamily="34" charset="0"/>
              </a:rPr>
              <a:t>Привычность –  </a:t>
            </a:r>
            <a:r>
              <a:rPr lang="ru-RU" sz="2800" dirty="0" smtClean="0">
                <a:latin typeface="Calibri" pitchFamily="34" charset="0"/>
              </a:rPr>
              <a:t>регулирующие органы и предприятия привыкли к этим инструментам и понимают, что от них ожидается</a:t>
            </a:r>
          </a:p>
          <a:p>
            <a:pPr>
              <a:lnSpc>
                <a:spcPct val="80000"/>
              </a:lnSpc>
            </a:pPr>
            <a:r>
              <a:rPr lang="ru-RU" sz="2800" b="1" dirty="0" smtClean="0">
                <a:latin typeface="Calibri" pitchFamily="34" charset="0"/>
              </a:rPr>
              <a:t>Справедливость –  </a:t>
            </a:r>
            <a:r>
              <a:rPr lang="ru-RU" sz="2800" dirty="0" smtClean="0">
                <a:latin typeface="Calibri" pitchFamily="34" charset="0"/>
              </a:rPr>
              <a:t>все предприятия должны соблюдать одинаковые стандарты</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p:cNvSpPr>
          <p:nvPr>
            <p:ph type="title"/>
          </p:nvPr>
        </p:nvSpPr>
        <p:spPr>
          <a:xfrm>
            <a:off x="609600" y="228600"/>
            <a:ext cx="8153400" cy="990600"/>
          </a:xfrm>
        </p:spPr>
        <p:txBody>
          <a:bodyPr/>
          <a:lstStyle/>
          <a:p>
            <a:r>
              <a:rPr lang="ru-RU" sz="4000" dirty="0" smtClean="0">
                <a:latin typeface="Calibri" pitchFamily="34" charset="0"/>
              </a:rPr>
              <a:t>Недостатки командно-административных инструментов</a:t>
            </a:r>
            <a:endParaRPr lang="en-GB" sz="4000" dirty="0" smtClean="0">
              <a:latin typeface="Calibri" pitchFamily="34" charset="0"/>
            </a:endParaRPr>
          </a:p>
        </p:txBody>
      </p:sp>
      <p:sp>
        <p:nvSpPr>
          <p:cNvPr id="87043" name="Rectangle 3"/>
          <p:cNvSpPr>
            <a:spLocks noGrp="1"/>
          </p:cNvSpPr>
          <p:nvPr>
            <p:ph type="body" idx="1"/>
          </p:nvPr>
        </p:nvSpPr>
        <p:spPr>
          <a:xfrm>
            <a:off x="612775" y="1600200"/>
            <a:ext cx="8153400" cy="4525963"/>
          </a:xfrm>
        </p:spPr>
        <p:txBody>
          <a:bodyPr/>
          <a:lstStyle/>
          <a:p>
            <a:pPr>
              <a:lnSpc>
                <a:spcPct val="80000"/>
              </a:lnSpc>
            </a:pPr>
            <a:r>
              <a:rPr lang="ru-RU" sz="2800" dirty="0" smtClean="0"/>
              <a:t>Не стимулируют большее снижение выбросов чем требует стандарт. </a:t>
            </a:r>
          </a:p>
          <a:p>
            <a:pPr>
              <a:lnSpc>
                <a:spcPct val="80000"/>
              </a:lnSpc>
            </a:pPr>
            <a:r>
              <a:rPr lang="ru-RU" sz="2800" dirty="0" smtClean="0"/>
              <a:t>Иногда обеспечить качественный мониторинг и контроль очень дорого. Например, когда очень много маленьких предприятий. </a:t>
            </a:r>
          </a:p>
          <a:p>
            <a:pPr>
              <a:lnSpc>
                <a:spcPct val="80000"/>
              </a:lnSpc>
            </a:pPr>
            <a:r>
              <a:rPr lang="ru-RU" sz="2800" dirty="0" smtClean="0"/>
              <a:t>КАИ наказывают за уже совершенное загрязнение среды, а не стимулируют предотвращение загрязнения.</a:t>
            </a:r>
          </a:p>
          <a:p>
            <a:pPr>
              <a:lnSpc>
                <a:spcPct val="80000"/>
              </a:lnSpc>
            </a:pPr>
            <a:r>
              <a:rPr lang="ru-RU" sz="2800" dirty="0" smtClean="0"/>
              <a:t>Сложность </a:t>
            </a:r>
            <a:r>
              <a:rPr lang="ru-RU" sz="2800" dirty="0" smtClean="0">
                <a:latin typeface="Calibri" pitchFamily="34" charset="0"/>
              </a:rPr>
              <a:t>внедрения</a:t>
            </a:r>
            <a:r>
              <a:rPr lang="ru-RU" sz="2800" dirty="0" smtClean="0"/>
              <a:t> оптимальных стандартов – постоянная нехватка информации.</a:t>
            </a:r>
          </a:p>
          <a:p>
            <a:pPr>
              <a:lnSpc>
                <a:spcPct val="80000"/>
              </a:lnSpc>
            </a:pPr>
            <a:r>
              <a:rPr lang="ru-RU" sz="2800" dirty="0" smtClean="0"/>
              <a:t>Большие штрафы за выбросы тяжело установить , потому что сильное лобби бизнеса препятствует этому.</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Заголовок 1"/>
          <p:cNvSpPr>
            <a:spLocks noGrp="1"/>
          </p:cNvSpPr>
          <p:nvPr>
            <p:ph type="title"/>
          </p:nvPr>
        </p:nvSpPr>
        <p:spPr>
          <a:xfrm>
            <a:off x="612775" y="228600"/>
            <a:ext cx="8153400" cy="990600"/>
          </a:xfrm>
        </p:spPr>
        <p:txBody>
          <a:bodyPr/>
          <a:lstStyle/>
          <a:p>
            <a:pPr eaLnBrk="1" hangingPunct="1"/>
            <a:r>
              <a:rPr lang="ru-RU" smtClean="0"/>
              <a:t>План</a:t>
            </a:r>
          </a:p>
        </p:txBody>
      </p:sp>
      <p:sp>
        <p:nvSpPr>
          <p:cNvPr id="16386" name="Содержимое 2"/>
          <p:cNvSpPr>
            <a:spLocks noGrp="1"/>
          </p:cNvSpPr>
          <p:nvPr>
            <p:ph sz="quarter" idx="1"/>
          </p:nvPr>
        </p:nvSpPr>
        <p:spPr>
          <a:xfrm>
            <a:off x="214313" y="1600200"/>
            <a:ext cx="4789487" cy="4972050"/>
          </a:xfrm>
        </p:spPr>
        <p:txBody>
          <a:bodyPr/>
          <a:lstStyle/>
          <a:p>
            <a:pPr eaLnBrk="1" hangingPunct="1"/>
            <a:r>
              <a:rPr lang="ru-RU" sz="2200" smtClean="0"/>
              <a:t>Как решить проблему?</a:t>
            </a:r>
            <a:endParaRPr lang="en-US" sz="2200" smtClean="0">
              <a:latin typeface="Calibri" pitchFamily="34" charset="0"/>
            </a:endParaRPr>
          </a:p>
          <a:p>
            <a:pPr eaLnBrk="1" hangingPunct="1"/>
            <a:r>
              <a:rPr lang="ru-RU" sz="2200" smtClean="0"/>
              <a:t>Какая роль государства и роль НПО?</a:t>
            </a:r>
          </a:p>
          <a:p>
            <a:pPr eaLnBrk="1" hangingPunct="1"/>
            <a:r>
              <a:rPr lang="ru-RU" sz="2200" smtClean="0"/>
              <a:t>Что такое экологическая политика и зачем она нужна?</a:t>
            </a:r>
          </a:p>
          <a:p>
            <a:pPr eaLnBrk="1" hangingPunct="1"/>
            <a:r>
              <a:rPr lang="ru-RU" sz="2200" smtClean="0"/>
              <a:t>Какие бывают инструменты?</a:t>
            </a:r>
          </a:p>
          <a:p>
            <a:pPr eaLnBrk="1" hangingPunct="1"/>
            <a:r>
              <a:rPr lang="ru-RU" sz="2200" smtClean="0"/>
              <a:t>Как анализировать инструменты экополитики?</a:t>
            </a:r>
          </a:p>
          <a:p>
            <a:pPr eaLnBrk="1" hangingPunct="1"/>
            <a:r>
              <a:rPr lang="ru-RU" sz="2200" smtClean="0"/>
              <a:t>Влияние </a:t>
            </a:r>
            <a:r>
              <a:rPr lang="en-US" sz="2200" smtClean="0">
                <a:latin typeface="Calibri" pitchFamily="34" charset="0"/>
              </a:rPr>
              <a:t>“</a:t>
            </a:r>
            <a:r>
              <a:rPr lang="ru-RU" sz="2200" smtClean="0"/>
              <a:t>заинтересованных сторон</a:t>
            </a:r>
            <a:r>
              <a:rPr lang="en-US" sz="2200" smtClean="0">
                <a:latin typeface="Calibri" pitchFamily="34" charset="0"/>
              </a:rPr>
              <a:t>”</a:t>
            </a:r>
            <a:r>
              <a:rPr lang="ru-RU" sz="2200" smtClean="0"/>
              <a:t> на формирование политики </a:t>
            </a:r>
          </a:p>
          <a:p>
            <a:pPr eaLnBrk="1" hangingPunct="1"/>
            <a:r>
              <a:rPr lang="ru-RU" sz="2200" smtClean="0"/>
              <a:t>Как готовить рекомендации для улучшения экологической политики?</a:t>
            </a:r>
          </a:p>
          <a:p>
            <a:pPr eaLnBrk="1" hangingPunct="1"/>
            <a:endParaRPr lang="ru-RU" sz="2200" smtClean="0"/>
          </a:p>
        </p:txBody>
      </p:sp>
      <p:pic>
        <p:nvPicPr>
          <p:cNvPr id="16387" name="Picture 4"/>
          <p:cNvPicPr>
            <a:picLocks noChangeAspect="1" noChangeArrowheads="1"/>
          </p:cNvPicPr>
          <p:nvPr/>
        </p:nvPicPr>
        <p:blipFill>
          <a:blip r:embed="rId2"/>
          <a:srcRect/>
          <a:stretch>
            <a:fillRect/>
          </a:stretch>
        </p:blipFill>
        <p:spPr bwMode="auto">
          <a:xfrm>
            <a:off x="5534025" y="1557338"/>
            <a:ext cx="3609975" cy="4143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4" name="Picture 6"/>
          <p:cNvPicPr>
            <a:picLocks noChangeAspect="1" noChangeArrowheads="1"/>
          </p:cNvPicPr>
          <p:nvPr/>
        </p:nvPicPr>
        <p:blipFill>
          <a:blip r:embed="rId2"/>
          <a:srcRect/>
          <a:stretch>
            <a:fillRect/>
          </a:stretch>
        </p:blipFill>
        <p:spPr bwMode="auto">
          <a:xfrm>
            <a:off x="6624638" y="0"/>
            <a:ext cx="2519362" cy="2519363"/>
          </a:xfrm>
          <a:prstGeom prst="rect">
            <a:avLst/>
          </a:prstGeom>
          <a:noFill/>
          <a:ln w="9525">
            <a:noFill/>
            <a:miter lim="800000"/>
            <a:headEnd/>
            <a:tailEnd/>
          </a:ln>
          <a:effectLst/>
        </p:spPr>
      </p:pic>
      <p:pic>
        <p:nvPicPr>
          <p:cNvPr id="32777" name="Picture 9"/>
          <p:cNvPicPr>
            <a:picLocks noChangeAspect="1" noChangeArrowheads="1"/>
          </p:cNvPicPr>
          <p:nvPr/>
        </p:nvPicPr>
        <p:blipFill>
          <a:blip r:embed="rId3"/>
          <a:srcRect/>
          <a:stretch>
            <a:fillRect/>
          </a:stretch>
        </p:blipFill>
        <p:spPr bwMode="auto">
          <a:xfrm>
            <a:off x="2124075" y="1844675"/>
            <a:ext cx="4022725" cy="4176713"/>
          </a:xfrm>
          <a:prstGeom prst="rect">
            <a:avLst/>
          </a:prstGeom>
          <a:noFill/>
          <a:ln w="9525">
            <a:noFill/>
            <a:miter lim="800000"/>
            <a:headEnd/>
            <a:tailEnd/>
          </a:ln>
          <a:effectLst/>
        </p:spPr>
      </p:pic>
      <p:sp>
        <p:nvSpPr>
          <p:cNvPr id="32778" name="Rectangle 12"/>
          <p:cNvSpPr>
            <a:spLocks noChangeArrowheads="1"/>
          </p:cNvSpPr>
          <p:nvPr/>
        </p:nvSpPr>
        <p:spPr bwMode="auto">
          <a:xfrm>
            <a:off x="250825" y="620713"/>
            <a:ext cx="1943100" cy="1006475"/>
          </a:xfrm>
          <a:prstGeom prst="rect">
            <a:avLst/>
          </a:prstGeom>
          <a:solidFill>
            <a:schemeClr val="bg1"/>
          </a:solidFill>
          <a:ln w="9525">
            <a:noFill/>
            <a:miter lim="800000"/>
            <a:headEnd/>
            <a:tailEnd/>
          </a:ln>
        </p:spPr>
        <p:txBody>
          <a:bodyPr wrap="none" anchor="ctr"/>
          <a:lstStyle/>
          <a:p>
            <a:pPr algn="ctr"/>
            <a:r>
              <a:rPr lang="ru-RU" sz="1600"/>
              <a:t>командно-</a:t>
            </a:r>
          </a:p>
          <a:p>
            <a:pPr algn="ctr"/>
            <a:r>
              <a:rPr lang="ru-RU" sz="1600"/>
              <a:t>административные</a:t>
            </a:r>
          </a:p>
          <a:p>
            <a:pPr algn="ctr"/>
            <a:r>
              <a:rPr lang="ru-RU" sz="1600"/>
              <a:t>инструменты</a:t>
            </a:r>
          </a:p>
        </p:txBody>
      </p:sp>
      <p:sp>
        <p:nvSpPr>
          <p:cNvPr id="32779" name="Rectangle 12"/>
          <p:cNvSpPr>
            <a:spLocks noChangeArrowheads="1"/>
          </p:cNvSpPr>
          <p:nvPr/>
        </p:nvSpPr>
        <p:spPr bwMode="auto">
          <a:xfrm>
            <a:off x="7451725" y="4724400"/>
            <a:ext cx="1441450" cy="935038"/>
          </a:xfrm>
          <a:prstGeom prst="rect">
            <a:avLst/>
          </a:prstGeom>
          <a:solidFill>
            <a:schemeClr val="bg1"/>
          </a:solidFill>
          <a:ln w="9525">
            <a:noFill/>
            <a:miter lim="800000"/>
            <a:headEnd/>
            <a:tailEnd/>
          </a:ln>
        </p:spPr>
        <p:txBody>
          <a:bodyPr wrap="none" anchor="ctr"/>
          <a:lstStyle/>
          <a:p>
            <a:pPr algn="ctr"/>
            <a:r>
              <a:rPr lang="ru-RU" sz="1600"/>
              <a:t>экономические</a:t>
            </a:r>
          </a:p>
          <a:p>
            <a:pPr algn="ctr"/>
            <a:r>
              <a:rPr lang="ru-RU" sz="1600"/>
              <a:t>инструменты</a:t>
            </a:r>
          </a:p>
        </p:txBody>
      </p:sp>
      <p:sp>
        <p:nvSpPr>
          <p:cNvPr id="32780" name="AutoShape 24"/>
          <p:cNvSpPr>
            <a:spLocks noChangeArrowheads="1"/>
          </p:cNvSpPr>
          <p:nvPr/>
        </p:nvSpPr>
        <p:spPr bwMode="auto">
          <a:xfrm rot="2239818">
            <a:off x="1619250" y="1989138"/>
            <a:ext cx="936625" cy="142875"/>
          </a:xfrm>
          <a:prstGeom prst="rightArrow">
            <a:avLst>
              <a:gd name="adj1" fmla="val 50000"/>
              <a:gd name="adj2" fmla="val 163889"/>
            </a:avLst>
          </a:prstGeom>
          <a:solidFill>
            <a:srgbClr val="FF9900"/>
          </a:solidFill>
          <a:ln w="9525">
            <a:noFill/>
            <a:miter lim="800000"/>
            <a:headEnd/>
            <a:tailEnd/>
          </a:ln>
        </p:spPr>
        <p:txBody>
          <a:bodyPr wrap="none" anchor="ctr"/>
          <a:lstStyle/>
          <a:p>
            <a:endParaRPr lang="ru-RU"/>
          </a:p>
        </p:txBody>
      </p:sp>
      <p:sp>
        <p:nvSpPr>
          <p:cNvPr id="32781" name="AutoShape 24"/>
          <p:cNvSpPr>
            <a:spLocks noChangeArrowheads="1"/>
          </p:cNvSpPr>
          <p:nvPr/>
        </p:nvSpPr>
        <p:spPr bwMode="auto">
          <a:xfrm rot="12097646">
            <a:off x="6300788" y="4797425"/>
            <a:ext cx="936625" cy="142875"/>
          </a:xfrm>
          <a:prstGeom prst="rightArrow">
            <a:avLst>
              <a:gd name="adj1" fmla="val 50000"/>
              <a:gd name="adj2" fmla="val 163889"/>
            </a:avLst>
          </a:prstGeom>
          <a:solidFill>
            <a:srgbClr val="FF9900"/>
          </a:solidFill>
          <a:ln w="9525">
            <a:noFill/>
            <a:miter lim="800000"/>
            <a:headEnd/>
            <a:tailEnd/>
          </a:ln>
        </p:spPr>
        <p:txBody>
          <a:bodyPr rot="10800000" wrap="none" anchor="ctr"/>
          <a:lstStyle/>
          <a:p>
            <a:endParaRPr lang="ru-RU"/>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Заголовок 1"/>
          <p:cNvSpPr>
            <a:spLocks noGrp="1"/>
          </p:cNvSpPr>
          <p:nvPr>
            <p:ph type="title"/>
          </p:nvPr>
        </p:nvSpPr>
        <p:spPr>
          <a:xfrm>
            <a:off x="612775" y="228600"/>
            <a:ext cx="8153400" cy="990600"/>
          </a:xfrm>
        </p:spPr>
        <p:txBody>
          <a:bodyPr/>
          <a:lstStyle/>
          <a:p>
            <a:pPr eaLnBrk="1" hangingPunct="1"/>
            <a:r>
              <a:rPr lang="ru-RU" sz="4800" dirty="0" smtClean="0"/>
              <a:t>Экономические инструменты</a:t>
            </a:r>
            <a:r>
              <a:rPr lang="en-US" sz="4800" dirty="0" smtClean="0"/>
              <a:t> </a:t>
            </a:r>
            <a:endParaRPr lang="ru-RU" sz="4800" dirty="0" smtClean="0"/>
          </a:p>
        </p:txBody>
      </p:sp>
      <p:pic>
        <p:nvPicPr>
          <p:cNvPr id="33794" name="Picture 4" descr="ecotax"/>
          <p:cNvPicPr>
            <a:picLocks noChangeAspect="1" noChangeArrowheads="1"/>
          </p:cNvPicPr>
          <p:nvPr/>
        </p:nvPicPr>
        <p:blipFill>
          <a:blip r:embed="rId2"/>
          <a:srcRect/>
          <a:stretch>
            <a:fillRect/>
          </a:stretch>
        </p:blipFill>
        <p:spPr bwMode="auto">
          <a:xfrm>
            <a:off x="539750" y="1700213"/>
            <a:ext cx="8008938" cy="4572000"/>
          </a:xfrm>
          <a:prstGeom prst="rect">
            <a:avLst/>
          </a:prstGeom>
          <a:noFill/>
          <a:ln w="9525">
            <a:noFill/>
            <a:miter lim="800000"/>
            <a:headEnd/>
            <a:tailEnd/>
          </a:ln>
        </p:spPr>
      </p:pic>
      <p:pic>
        <p:nvPicPr>
          <p:cNvPr id="33796" name="Picture 4"/>
          <p:cNvPicPr>
            <a:picLocks noChangeAspect="1" noChangeArrowheads="1"/>
          </p:cNvPicPr>
          <p:nvPr/>
        </p:nvPicPr>
        <p:blipFill>
          <a:blip r:embed="rId3"/>
          <a:srcRect/>
          <a:stretch>
            <a:fillRect/>
          </a:stretch>
        </p:blipFill>
        <p:spPr bwMode="auto">
          <a:xfrm>
            <a:off x="6302375" y="4783138"/>
            <a:ext cx="2841625" cy="20748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0" y="0"/>
            <a:ext cx="9469725" cy="6963032"/>
          </a:xfrm>
          <a:prstGeom prst="rect">
            <a:avLst/>
          </a:prstGeom>
          <a:noFill/>
          <a:ln w="9525">
            <a:noFill/>
            <a:miter lim="800000"/>
            <a:headEnd/>
            <a:tailEnd/>
          </a:ln>
          <a:effectLst/>
        </p:spPr>
      </p:pic>
      <p:sp>
        <p:nvSpPr>
          <p:cNvPr id="2" name="Заголовок 1"/>
          <p:cNvSpPr>
            <a:spLocks noGrp="1"/>
          </p:cNvSpPr>
          <p:nvPr>
            <p:ph type="title"/>
          </p:nvPr>
        </p:nvSpPr>
        <p:spPr>
          <a:xfrm>
            <a:off x="990600" y="642918"/>
            <a:ext cx="8153400" cy="1857388"/>
          </a:xfrm>
        </p:spPr>
        <p:txBody>
          <a:bodyPr/>
          <a:lstStyle/>
          <a:p>
            <a:r>
              <a:rPr lang="ru-RU" sz="5400" b="1" dirty="0" smtClean="0">
                <a:solidFill>
                  <a:schemeClr val="bg1"/>
                </a:solidFill>
              </a:rPr>
              <a:t>Экономическое стимулирование:</a:t>
            </a:r>
            <a:br>
              <a:rPr lang="ru-RU" sz="5400" b="1" dirty="0" smtClean="0">
                <a:solidFill>
                  <a:schemeClr val="bg1"/>
                </a:solidFill>
              </a:rPr>
            </a:br>
            <a:r>
              <a:rPr lang="ru-RU" sz="5400" b="1" dirty="0" smtClean="0">
                <a:solidFill>
                  <a:schemeClr val="bg1"/>
                </a:solidFill>
              </a:rPr>
              <a:t>статус-кво</a:t>
            </a:r>
            <a:endParaRPr lang="ru-RU" sz="5400" b="1" dirty="0">
              <a:solidFill>
                <a:schemeClr val="bg1"/>
              </a:solidFill>
            </a:endParaRPr>
          </a:p>
        </p:txBody>
      </p:sp>
      <p:pic>
        <p:nvPicPr>
          <p:cNvPr id="2053" name="Picture 5"/>
          <p:cNvPicPr>
            <a:picLocks noChangeAspect="1" noChangeArrowheads="1"/>
          </p:cNvPicPr>
          <p:nvPr/>
        </p:nvPicPr>
        <p:blipFill>
          <a:blip r:embed="rId3"/>
          <a:srcRect/>
          <a:stretch>
            <a:fillRect/>
          </a:stretch>
        </p:blipFill>
        <p:spPr bwMode="auto">
          <a:xfrm>
            <a:off x="7939092" y="428604"/>
            <a:ext cx="1204908" cy="160861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 y="0"/>
            <a:ext cx="9177138" cy="6858000"/>
          </a:xfrm>
          <a:prstGeom prst="rect">
            <a:avLst/>
          </a:prstGeom>
          <a:noFill/>
          <a:ln w="9525">
            <a:noFill/>
            <a:miter lim="800000"/>
            <a:headEnd/>
            <a:tailEnd/>
          </a:ln>
          <a:effectLst/>
        </p:spPr>
      </p:pic>
      <p:sp>
        <p:nvSpPr>
          <p:cNvPr id="2" name="Заголовок 1"/>
          <p:cNvSpPr>
            <a:spLocks noGrp="1"/>
          </p:cNvSpPr>
          <p:nvPr>
            <p:ph type="title"/>
          </p:nvPr>
        </p:nvSpPr>
        <p:spPr>
          <a:xfrm>
            <a:off x="500034" y="500042"/>
            <a:ext cx="7929618" cy="2643206"/>
          </a:xfrm>
        </p:spPr>
        <p:txBody>
          <a:bodyPr/>
          <a:lstStyle/>
          <a:p>
            <a:r>
              <a:rPr lang="ru-RU" b="1" dirty="0" smtClean="0">
                <a:solidFill>
                  <a:schemeClr val="bg1"/>
                </a:solidFill>
                <a:effectLst>
                  <a:outerShdw blurRad="38100" dist="38100" dir="2700000" algn="tl">
                    <a:srgbClr val="000000">
                      <a:alpha val="43137"/>
                    </a:srgbClr>
                  </a:outerShdw>
                </a:effectLst>
              </a:rPr>
              <a:t>Экономическое стимулирование:</a:t>
            </a:r>
            <a:br>
              <a:rPr lang="ru-RU" b="1" dirty="0" smtClean="0">
                <a:solidFill>
                  <a:schemeClr val="bg1"/>
                </a:solidFill>
                <a:effectLst>
                  <a:outerShdw blurRad="38100" dist="38100" dir="2700000" algn="tl">
                    <a:srgbClr val="000000">
                      <a:alpha val="43137"/>
                    </a:srgbClr>
                  </a:outerShdw>
                </a:effectLst>
              </a:rPr>
            </a:br>
            <a:r>
              <a:rPr lang="ru-RU" b="1" dirty="0" smtClean="0">
                <a:solidFill>
                  <a:schemeClr val="bg1"/>
                </a:solidFill>
                <a:effectLst>
                  <a:outerShdw blurRad="38100" dist="38100" dir="2700000" algn="tl">
                    <a:srgbClr val="000000">
                      <a:alpha val="43137"/>
                    </a:srgbClr>
                  </a:outerShdw>
                </a:effectLst>
              </a:rPr>
              <a:t>должно быть так!</a:t>
            </a:r>
            <a:endParaRPr lang="ru-RU" b="1" dirty="0">
              <a:solidFill>
                <a:schemeClr val="bg1"/>
              </a:solidFill>
              <a:effectLst>
                <a:outerShdw blurRad="38100" dist="38100" dir="2700000" algn="tl">
                  <a:srgbClr val="000000">
                    <a:alpha val="43137"/>
                  </a:srgbClr>
                </a:outerShdw>
              </a:effectLst>
            </a:endParaRPr>
          </a:p>
        </p:txBody>
      </p:sp>
      <p:pic>
        <p:nvPicPr>
          <p:cNvPr id="3075" name="Picture 3"/>
          <p:cNvPicPr>
            <a:picLocks noChangeAspect="1" noChangeArrowheads="1"/>
          </p:cNvPicPr>
          <p:nvPr/>
        </p:nvPicPr>
        <p:blipFill>
          <a:blip r:embed="rId3"/>
          <a:srcRect/>
          <a:stretch>
            <a:fillRect/>
          </a:stretch>
        </p:blipFill>
        <p:spPr bwMode="auto">
          <a:xfrm>
            <a:off x="6215074" y="4847096"/>
            <a:ext cx="2928926" cy="20109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p:cNvSpPr>
          <p:nvPr>
            <p:ph type="title"/>
          </p:nvPr>
        </p:nvSpPr>
        <p:spPr>
          <a:xfrm>
            <a:off x="609600" y="228600"/>
            <a:ext cx="8153400" cy="990600"/>
          </a:xfrm>
        </p:spPr>
        <p:txBody>
          <a:bodyPr/>
          <a:lstStyle/>
          <a:p>
            <a:r>
              <a:rPr lang="ru-RU" sz="4000" dirty="0" smtClean="0">
                <a:latin typeface="+mn-lt"/>
              </a:rPr>
              <a:t>Экономические</a:t>
            </a:r>
            <a:r>
              <a:rPr lang="ru-RU" sz="4000" dirty="0" smtClean="0"/>
              <a:t> инструменты</a:t>
            </a:r>
            <a:r>
              <a:rPr lang="en-US" sz="4000" dirty="0" smtClean="0">
                <a:latin typeface="Calibri" pitchFamily="34" charset="0"/>
              </a:rPr>
              <a:t> </a:t>
            </a:r>
            <a:endParaRPr lang="ru-RU" sz="4000" dirty="0" smtClean="0"/>
          </a:p>
        </p:txBody>
      </p:sp>
      <p:sp>
        <p:nvSpPr>
          <p:cNvPr id="34818" name="Rectangle 3"/>
          <p:cNvSpPr>
            <a:spLocks noGrp="1"/>
          </p:cNvSpPr>
          <p:nvPr>
            <p:ph type="body" idx="1"/>
          </p:nvPr>
        </p:nvSpPr>
        <p:spPr>
          <a:xfrm>
            <a:off x="612775" y="1600200"/>
            <a:ext cx="8153400" cy="4900634"/>
          </a:xfrm>
        </p:spPr>
        <p:txBody>
          <a:bodyPr/>
          <a:lstStyle/>
          <a:p>
            <a:r>
              <a:rPr lang="ru-RU" dirty="0" smtClean="0">
                <a:latin typeface="Calibri" pitchFamily="34" charset="0"/>
              </a:rPr>
              <a:t>Направлены на компенсацию негативного влияния - </a:t>
            </a:r>
            <a:r>
              <a:rPr lang="ru-RU" dirty="0" err="1" smtClean="0">
                <a:latin typeface="Calibri" pitchFamily="34" charset="0"/>
              </a:rPr>
              <a:t>экстерналий</a:t>
            </a:r>
            <a:endParaRPr lang="ru-RU" dirty="0" smtClean="0">
              <a:latin typeface="Calibri" pitchFamily="34" charset="0"/>
            </a:endParaRPr>
          </a:p>
          <a:p>
            <a:r>
              <a:rPr lang="ru-RU" dirty="0" smtClean="0">
                <a:latin typeface="Calibri" pitchFamily="34" charset="0"/>
              </a:rPr>
              <a:t>Экономические инструменты не только стимулируют снижение выбросов, а также дают  возможность предприятиям получить финансовую выгоду от снижения выбросов;</a:t>
            </a:r>
          </a:p>
          <a:p>
            <a:r>
              <a:rPr lang="ru-RU" dirty="0" smtClean="0">
                <a:latin typeface="Calibri" pitchFamily="34" charset="0"/>
              </a:rPr>
              <a:t>Два основных подхода: </a:t>
            </a:r>
          </a:p>
          <a:p>
            <a:pPr>
              <a:buFontTx/>
              <a:buChar char="-"/>
            </a:pPr>
            <a:r>
              <a:rPr lang="ru-RU" dirty="0" smtClean="0">
                <a:latin typeface="Calibri" pitchFamily="34" charset="0"/>
              </a:rPr>
              <a:t>создать цену на выбросы</a:t>
            </a:r>
          </a:p>
          <a:p>
            <a:pPr>
              <a:buFontTx/>
              <a:buChar char="-"/>
            </a:pPr>
            <a:r>
              <a:rPr lang="ru-RU" dirty="0" smtClean="0">
                <a:latin typeface="Calibri" pitchFamily="34" charset="0"/>
              </a:rPr>
              <a:t>создать новые рынки где можно торговать правами на выбросы</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mn-lt"/>
              </a:rPr>
              <a:t>Экономические</a:t>
            </a:r>
            <a:r>
              <a:rPr lang="ru-RU" dirty="0" smtClean="0"/>
              <a:t> инструменты</a:t>
            </a:r>
            <a:r>
              <a:rPr lang="en-US" dirty="0" smtClean="0">
                <a:latin typeface="Calibri" pitchFamily="34" charset="0"/>
              </a:rPr>
              <a:t> </a:t>
            </a:r>
            <a:endParaRPr lang="ru-RU" dirty="0"/>
          </a:p>
        </p:txBody>
      </p:sp>
      <p:sp>
        <p:nvSpPr>
          <p:cNvPr id="3" name="Содержимое 2"/>
          <p:cNvSpPr>
            <a:spLocks noGrp="1"/>
          </p:cNvSpPr>
          <p:nvPr>
            <p:ph sz="quarter" idx="1"/>
          </p:nvPr>
        </p:nvSpPr>
        <p:spPr>
          <a:xfrm>
            <a:off x="285720" y="1600200"/>
            <a:ext cx="8480328" cy="5257800"/>
          </a:xfrm>
        </p:spPr>
        <p:txBody>
          <a:bodyPr/>
          <a:lstStyle/>
          <a:p>
            <a:r>
              <a:rPr lang="ru-RU" sz="2400" dirty="0" smtClean="0">
                <a:latin typeface="Calibri" pitchFamily="34" charset="0"/>
              </a:rPr>
              <a:t>Гибкость решений для каждого предприятия или даже страны</a:t>
            </a:r>
          </a:p>
          <a:p>
            <a:r>
              <a:rPr lang="ru-RU" sz="2400" dirty="0" smtClean="0">
                <a:latin typeface="Calibri" pitchFamily="34" charset="0"/>
              </a:rPr>
              <a:t>Например, Механизм чистого развития КП:</a:t>
            </a:r>
          </a:p>
          <a:p>
            <a:pPr>
              <a:buFontTx/>
              <a:buChar char="-"/>
            </a:pPr>
            <a:r>
              <a:rPr lang="ru-RU" sz="2400" dirty="0" smtClean="0">
                <a:latin typeface="Calibri" pitchFamily="34" charset="0"/>
              </a:rPr>
              <a:t>Проекты по сокращению выбросов реализуются в развивающихся странах </a:t>
            </a:r>
            <a:r>
              <a:rPr lang="en-US" sz="2400" dirty="0" smtClean="0">
                <a:latin typeface="Calibri" pitchFamily="34" charset="0"/>
              </a:rPr>
              <a:t>(</a:t>
            </a:r>
            <a:r>
              <a:rPr lang="ru-RU" sz="2400" dirty="0" smtClean="0">
                <a:latin typeface="Calibri" pitchFamily="34" charset="0"/>
              </a:rPr>
              <a:t>не включенных в Дополнение </a:t>
            </a:r>
            <a:r>
              <a:rPr lang="uk-UA" sz="2400" dirty="0" smtClean="0">
                <a:latin typeface="Calibri" pitchFamily="34" charset="0"/>
              </a:rPr>
              <a:t>І</a:t>
            </a:r>
            <a:r>
              <a:rPr lang="en-US" sz="2400" dirty="0" smtClean="0">
                <a:latin typeface="Calibri" pitchFamily="34" charset="0"/>
              </a:rPr>
              <a:t>)</a:t>
            </a:r>
            <a:r>
              <a:rPr lang="uk-UA" sz="2400" dirty="0" smtClean="0">
                <a:latin typeface="Calibri" pitchFamily="34" charset="0"/>
              </a:rPr>
              <a:t>  за </a:t>
            </a:r>
            <a:r>
              <a:rPr lang="uk-UA" sz="2400" dirty="0" err="1" smtClean="0">
                <a:latin typeface="Calibri" pitchFamily="34" charset="0"/>
              </a:rPr>
              <a:t>деньги</a:t>
            </a:r>
            <a:r>
              <a:rPr lang="uk-UA" sz="2400" dirty="0" smtClean="0">
                <a:latin typeface="Calibri" pitchFamily="34" charset="0"/>
              </a:rPr>
              <a:t> </a:t>
            </a:r>
            <a:r>
              <a:rPr lang="uk-UA" sz="2400" dirty="0" err="1" smtClean="0">
                <a:latin typeface="Calibri" pitchFamily="34" charset="0"/>
              </a:rPr>
              <a:t>богат</a:t>
            </a:r>
            <a:r>
              <a:rPr lang="ru-RU" sz="2400" dirty="0" err="1" smtClean="0">
                <a:latin typeface="Calibri" pitchFamily="34" charset="0"/>
              </a:rPr>
              <a:t>ых</a:t>
            </a:r>
            <a:r>
              <a:rPr lang="ru-RU" sz="2400" dirty="0" smtClean="0">
                <a:latin typeface="Calibri" pitchFamily="34" charset="0"/>
              </a:rPr>
              <a:t> стран (включенных в Дополнение </a:t>
            </a:r>
            <a:r>
              <a:rPr lang="en-US" sz="2400" dirty="0" smtClean="0">
                <a:latin typeface="Calibri" pitchFamily="34" charset="0"/>
              </a:rPr>
              <a:t>I</a:t>
            </a:r>
            <a:r>
              <a:rPr lang="ru-RU" sz="2400" dirty="0" smtClean="0">
                <a:latin typeface="Calibri" pitchFamily="34" charset="0"/>
              </a:rPr>
              <a:t>) и сокращения выбросов </a:t>
            </a:r>
            <a:r>
              <a:rPr lang="ru-RU" sz="2400" dirty="0" err="1" smtClean="0">
                <a:latin typeface="Calibri" pitchFamily="34" charset="0"/>
              </a:rPr>
              <a:t>защитываюся</a:t>
            </a:r>
            <a:r>
              <a:rPr lang="ru-RU" sz="2400" dirty="0" smtClean="0">
                <a:latin typeface="Calibri" pitchFamily="34" charset="0"/>
              </a:rPr>
              <a:t> для богатых стран </a:t>
            </a:r>
            <a:r>
              <a:rPr lang="en-US" sz="2400" dirty="0" smtClean="0">
                <a:latin typeface="Calibri" pitchFamily="34" charset="0"/>
              </a:rPr>
              <a:t>=&gt;</a:t>
            </a:r>
          </a:p>
          <a:p>
            <a:pPr>
              <a:buFontTx/>
              <a:buChar char="-"/>
            </a:pPr>
            <a:r>
              <a:rPr lang="en-US" sz="2400" dirty="0" smtClean="0">
                <a:latin typeface="Calibri" pitchFamily="34" charset="0"/>
              </a:rPr>
              <a:t>- </a:t>
            </a:r>
            <a:r>
              <a:rPr lang="ru-RU" sz="2400" dirty="0" smtClean="0">
                <a:latin typeface="Calibri" pitchFamily="34" charset="0"/>
              </a:rPr>
              <a:t>выгода для богатых стран: дешевле реализовать проект в другой стране чем у себя дома</a:t>
            </a:r>
          </a:p>
          <a:p>
            <a:pPr>
              <a:buFontTx/>
              <a:buChar char="-"/>
            </a:pPr>
            <a:r>
              <a:rPr lang="ru-RU" sz="2400" dirty="0" smtClean="0">
                <a:latin typeface="Calibri" pitchFamily="34" charset="0"/>
              </a:rPr>
              <a:t>- выгода для развивающихся стран: снижение местного загрязнения среды, стимулирование устойчивого развития</a:t>
            </a:r>
          </a:p>
          <a:p>
            <a:endParaRPr lang="ru-RU"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p:cNvSpPr>
          <p:nvPr>
            <p:ph type="title"/>
          </p:nvPr>
        </p:nvSpPr>
        <p:spPr>
          <a:xfrm>
            <a:off x="609600" y="228600"/>
            <a:ext cx="8153400" cy="990600"/>
          </a:xfrm>
        </p:spPr>
        <p:txBody>
          <a:bodyPr/>
          <a:lstStyle/>
          <a:p>
            <a:r>
              <a:rPr lang="ru-RU" dirty="0" smtClean="0">
                <a:latin typeface="Calibri" pitchFamily="34" charset="0"/>
              </a:rPr>
              <a:t>Экологические налоги</a:t>
            </a:r>
            <a:r>
              <a:rPr lang="en-US" dirty="0" smtClean="0">
                <a:latin typeface="Calibri" pitchFamily="34" charset="0"/>
              </a:rPr>
              <a:t>: </a:t>
            </a:r>
            <a:r>
              <a:rPr lang="ru-RU" dirty="0" smtClean="0">
                <a:latin typeface="Calibri" pitchFamily="34" charset="0"/>
              </a:rPr>
              <a:t>ценовой механизм</a:t>
            </a:r>
            <a:endParaRPr lang="en-US" dirty="0" smtClean="0">
              <a:latin typeface="Calibri" pitchFamily="34" charset="0"/>
            </a:endParaRPr>
          </a:p>
        </p:txBody>
      </p:sp>
      <p:sp>
        <p:nvSpPr>
          <p:cNvPr id="93187" name="Rectangle 3"/>
          <p:cNvSpPr>
            <a:spLocks noGrp="1"/>
          </p:cNvSpPr>
          <p:nvPr>
            <p:ph type="body" idx="1"/>
          </p:nvPr>
        </p:nvSpPr>
        <p:spPr>
          <a:xfrm>
            <a:off x="214282" y="1600200"/>
            <a:ext cx="8551893" cy="4829196"/>
          </a:xfrm>
        </p:spPr>
        <p:txBody>
          <a:bodyPr/>
          <a:lstStyle/>
          <a:p>
            <a:pPr marL="609600" indent="-609600"/>
            <a:r>
              <a:rPr lang="ru-RU" sz="2800" dirty="0" smtClean="0">
                <a:latin typeface="Calibri" pitchFamily="34" charset="0"/>
              </a:rPr>
              <a:t>Три типа</a:t>
            </a:r>
            <a:r>
              <a:rPr lang="en-GB" sz="2800" dirty="0" smtClean="0">
                <a:latin typeface="Calibri" pitchFamily="34" charset="0"/>
              </a:rPr>
              <a:t>: </a:t>
            </a:r>
            <a:endParaRPr lang="ru-RU" sz="2800" dirty="0" smtClean="0">
              <a:latin typeface="Calibri" pitchFamily="34" charset="0"/>
            </a:endParaRPr>
          </a:p>
          <a:p>
            <a:pPr marL="990600" lvl="1" indent="-533400"/>
            <a:r>
              <a:rPr lang="ru-RU" sz="2800" b="1" dirty="0" smtClean="0">
                <a:latin typeface="Calibri" pitchFamily="34" charset="0"/>
              </a:rPr>
              <a:t>Плата за выбросы</a:t>
            </a:r>
            <a:r>
              <a:rPr lang="en-GB" sz="2800" b="1" dirty="0" smtClean="0">
                <a:latin typeface="Calibri" pitchFamily="34" charset="0"/>
              </a:rPr>
              <a:t>: </a:t>
            </a:r>
            <a:r>
              <a:rPr lang="ru-RU" sz="2800" dirty="0" smtClean="0">
                <a:latin typeface="Calibri" pitchFamily="34" charset="0"/>
              </a:rPr>
              <a:t>плата за выбросы вредных веществ в воздух, воду или почву. Например, налог на </a:t>
            </a:r>
            <a:r>
              <a:rPr lang="en-US" sz="2800" dirty="0" smtClean="0">
                <a:latin typeface="Calibri" pitchFamily="34" charset="0"/>
              </a:rPr>
              <a:t>SO2</a:t>
            </a:r>
            <a:endParaRPr lang="ru-RU" sz="2800" dirty="0" smtClean="0">
              <a:latin typeface="Calibri" pitchFamily="34" charset="0"/>
            </a:endParaRPr>
          </a:p>
          <a:p>
            <a:pPr marL="990600" lvl="1" indent="-533400"/>
            <a:r>
              <a:rPr lang="en-GB" sz="2800" b="1" dirty="0" smtClean="0">
                <a:latin typeface="Calibri" pitchFamily="34" charset="0"/>
              </a:rPr>
              <a:t>User charges (</a:t>
            </a:r>
            <a:r>
              <a:rPr lang="ru-RU" sz="2800" b="1" dirty="0" smtClean="0">
                <a:latin typeface="Calibri" pitchFamily="34" charset="0"/>
              </a:rPr>
              <a:t>плата за использование</a:t>
            </a:r>
            <a:r>
              <a:rPr lang="en-GB" sz="2800" b="1" dirty="0" smtClean="0">
                <a:latin typeface="Calibri" pitchFamily="34" charset="0"/>
              </a:rPr>
              <a:t>): </a:t>
            </a:r>
            <a:r>
              <a:rPr lang="ru-RU" sz="2800" b="1" dirty="0" smtClean="0">
                <a:latin typeface="Calibri" pitchFamily="34" charset="0"/>
              </a:rPr>
              <a:t> </a:t>
            </a:r>
            <a:r>
              <a:rPr lang="ru-RU" sz="2800" dirty="0" smtClean="0">
                <a:latin typeface="Calibri" pitchFamily="34" charset="0"/>
              </a:rPr>
              <a:t>плата за сбор, переработку и захоронение отходов</a:t>
            </a:r>
            <a:endParaRPr lang="en-GB" sz="2800" dirty="0" smtClean="0">
              <a:latin typeface="Calibri" pitchFamily="34" charset="0"/>
            </a:endParaRPr>
          </a:p>
          <a:p>
            <a:pPr marL="990600" lvl="1" indent="-533400"/>
            <a:r>
              <a:rPr lang="en-GB" sz="2800" b="1" dirty="0" smtClean="0">
                <a:latin typeface="Calibri" pitchFamily="34" charset="0"/>
              </a:rPr>
              <a:t>Product charges</a:t>
            </a:r>
            <a:r>
              <a:rPr lang="ru-RU" sz="2800" b="1" dirty="0" smtClean="0">
                <a:latin typeface="Calibri" pitchFamily="34" charset="0"/>
              </a:rPr>
              <a:t> (плата за использование продуктов)</a:t>
            </a:r>
            <a:r>
              <a:rPr lang="en-GB" sz="2800" b="1" dirty="0" smtClean="0">
                <a:latin typeface="Calibri" pitchFamily="34" charset="0"/>
              </a:rPr>
              <a:t>: </a:t>
            </a:r>
            <a:r>
              <a:rPr lang="ru-RU" sz="2800" dirty="0" smtClean="0">
                <a:latin typeface="Calibri" pitchFamily="34" charset="0"/>
              </a:rPr>
              <a:t>налоги на экологически вредную продукцию, например, удобрения, пестициды, бензин с примесями свинца, пластиковые пакеты, батарейки</a:t>
            </a:r>
            <a:endParaRPr lang="en-US" sz="2500" dirty="0" smtClean="0">
              <a:latin typeface="Calibri"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p:cNvSpPr>
          <p:nvPr>
            <p:ph type="title"/>
          </p:nvPr>
        </p:nvSpPr>
        <p:spPr>
          <a:xfrm>
            <a:off x="357158" y="228600"/>
            <a:ext cx="8786842" cy="990600"/>
          </a:xfrm>
        </p:spPr>
        <p:txBody>
          <a:bodyPr/>
          <a:lstStyle/>
          <a:p>
            <a:pPr eaLnBrk="1" hangingPunct="1"/>
            <a:r>
              <a:rPr lang="en-US" dirty="0" smtClean="0">
                <a:latin typeface="Calibri" pitchFamily="34" charset="0"/>
              </a:rPr>
              <a:t>Deposit-refund</a:t>
            </a:r>
            <a:r>
              <a:rPr lang="ru-RU" dirty="0" smtClean="0">
                <a:latin typeface="Calibri" pitchFamily="34" charset="0"/>
              </a:rPr>
              <a:t> (залог-компенсация)</a:t>
            </a:r>
            <a:endParaRPr lang="ru-RU" dirty="0" smtClean="0"/>
          </a:p>
        </p:txBody>
      </p:sp>
      <p:pic>
        <p:nvPicPr>
          <p:cNvPr id="37890" name="Picture 5"/>
          <p:cNvPicPr>
            <a:picLocks noChangeAspect="1" noChangeArrowheads="1"/>
          </p:cNvPicPr>
          <p:nvPr/>
        </p:nvPicPr>
        <p:blipFill>
          <a:blip r:embed="rId2"/>
          <a:srcRect/>
          <a:stretch>
            <a:fillRect/>
          </a:stretch>
        </p:blipFill>
        <p:spPr bwMode="auto">
          <a:xfrm>
            <a:off x="642910" y="5357826"/>
            <a:ext cx="7620000" cy="1019175"/>
          </a:xfrm>
          <a:prstGeom prst="rect">
            <a:avLst/>
          </a:prstGeom>
          <a:noFill/>
          <a:ln w="9525">
            <a:noFill/>
            <a:miter lim="800000"/>
            <a:headEnd/>
            <a:tailEnd/>
          </a:ln>
        </p:spPr>
      </p:pic>
      <p:sp>
        <p:nvSpPr>
          <p:cNvPr id="37892" name="Содержимое 2"/>
          <p:cNvSpPr>
            <a:spLocks/>
          </p:cNvSpPr>
          <p:nvPr/>
        </p:nvSpPr>
        <p:spPr bwMode="auto">
          <a:xfrm>
            <a:off x="571472" y="4714884"/>
            <a:ext cx="8153400" cy="504825"/>
          </a:xfrm>
          <a:prstGeom prst="rect">
            <a:avLst/>
          </a:prstGeom>
          <a:noFill/>
          <a:ln w="9525">
            <a:noFill/>
            <a:miter lim="800000"/>
            <a:headEnd/>
            <a:tailEnd/>
          </a:ln>
        </p:spPr>
        <p:txBody>
          <a:bodyPr/>
          <a:lstStyle/>
          <a:p>
            <a:pPr marL="319088" indent="-319088">
              <a:spcBef>
                <a:spcPts val="700"/>
              </a:spcBef>
              <a:buClr>
                <a:schemeClr val="accent2"/>
              </a:buClr>
              <a:buSzPct val="60000"/>
              <a:buFont typeface="Wingdings" pitchFamily="2" charset="2"/>
              <a:buChar char=""/>
            </a:pPr>
            <a:r>
              <a:rPr lang="ru-RU" sz="2100" b="1" dirty="0">
                <a:latin typeface="Calibri" pitchFamily="34" charset="0"/>
              </a:rPr>
              <a:t>1L  </a:t>
            </a:r>
            <a:r>
              <a:rPr lang="ru-RU" sz="2100" b="1" dirty="0" err="1">
                <a:latin typeface="Calibri" pitchFamily="34" charset="0"/>
              </a:rPr>
              <a:t>or</a:t>
            </a:r>
            <a:r>
              <a:rPr lang="ru-RU" sz="2100" b="1" dirty="0">
                <a:latin typeface="Calibri" pitchFamily="34" charset="0"/>
              </a:rPr>
              <a:t> </a:t>
            </a:r>
            <a:r>
              <a:rPr lang="ru-RU" sz="2100" b="1" dirty="0" err="1">
                <a:latin typeface="Calibri" pitchFamily="34" charset="0"/>
              </a:rPr>
              <a:t>less</a:t>
            </a:r>
            <a:r>
              <a:rPr lang="ru-RU" sz="2100" dirty="0">
                <a:latin typeface="Calibri" pitchFamily="34" charset="0"/>
              </a:rPr>
              <a:t>  </a:t>
            </a:r>
            <a:r>
              <a:rPr lang="ru-RU" sz="2100" b="1" dirty="0">
                <a:latin typeface="Calibri" pitchFamily="34" charset="0"/>
              </a:rPr>
              <a:t>- </a:t>
            </a:r>
            <a:r>
              <a:rPr lang="ru-RU" sz="2100" dirty="0">
                <a:latin typeface="Calibri" pitchFamily="34" charset="0"/>
              </a:rPr>
              <a:t> </a:t>
            </a:r>
            <a:r>
              <a:rPr lang="ru-RU" sz="2100" b="1" dirty="0">
                <a:latin typeface="Calibri" pitchFamily="34" charset="0"/>
              </a:rPr>
              <a:t>10 </a:t>
            </a:r>
            <a:r>
              <a:rPr lang="ru-RU" sz="2100" b="1" dirty="0" err="1">
                <a:latin typeface="Calibri" pitchFamily="34" charset="0"/>
              </a:rPr>
              <a:t>cents</a:t>
            </a:r>
            <a:r>
              <a:rPr lang="ru-RU" sz="2100" b="1" dirty="0">
                <a:latin typeface="Calibri" pitchFamily="34" charset="0"/>
              </a:rPr>
              <a:t> </a:t>
            </a:r>
            <a:r>
              <a:rPr lang="ru-RU" sz="2100" b="1" dirty="0" err="1">
                <a:latin typeface="Calibri" pitchFamily="34" charset="0"/>
              </a:rPr>
              <a:t>deposit</a:t>
            </a:r>
            <a:endParaRPr lang="ru-RU" sz="2900" dirty="0">
              <a:latin typeface="Calibri" pitchFamily="34" charset="0"/>
            </a:endParaRPr>
          </a:p>
        </p:txBody>
      </p:sp>
      <p:sp>
        <p:nvSpPr>
          <p:cNvPr id="7" name="Rectangle 3"/>
          <p:cNvSpPr txBox="1">
            <a:spLocks/>
          </p:cNvSpPr>
          <p:nvPr/>
        </p:nvSpPr>
        <p:spPr bwMode="auto">
          <a:xfrm>
            <a:off x="642910" y="1714488"/>
            <a:ext cx="7959753" cy="147160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09600" marR="0" lvl="0" indent="-609600" algn="l" defTabSz="914400" rtl="0" eaLnBrk="0" fontAlgn="base" latinLnBrk="0" hangingPunct="0">
              <a:lnSpc>
                <a:spcPct val="100000"/>
              </a:lnSpc>
              <a:spcBef>
                <a:spcPts val="700"/>
              </a:spcBef>
              <a:spcAft>
                <a:spcPct val="0"/>
              </a:spcAft>
              <a:buClr>
                <a:schemeClr val="accent2"/>
              </a:buClr>
              <a:buSzPct val="60000"/>
              <a:buFont typeface="Wingdings" pitchFamily="2" charset="2"/>
              <a:buChar char=""/>
              <a:tabLst/>
              <a:defRPr/>
            </a:pPr>
            <a:r>
              <a:rPr kumimoji="0" lang="ru-RU" sz="2500" b="0" i="0" u="none" strike="noStrike" kern="1200" cap="none" spc="0" normalizeH="0" baseline="0" noProof="0" dirty="0" smtClean="0">
                <a:ln>
                  <a:noFill/>
                </a:ln>
                <a:solidFill>
                  <a:schemeClr val="tx1"/>
                </a:solidFill>
                <a:effectLst/>
                <a:uLnTx/>
                <a:uFillTx/>
                <a:latin typeface="Calibri" pitchFamily="34" charset="0"/>
                <a:ea typeface="+mn-ea"/>
                <a:cs typeface="+mn-cs"/>
              </a:rPr>
              <a:t>В стоимость  продукции включается залог,</a:t>
            </a:r>
            <a:r>
              <a:rPr kumimoji="0" lang="ru-RU" sz="2500" b="0" i="0" u="none" strike="noStrike" kern="1200" cap="none" spc="0" normalizeH="0" noProof="0" dirty="0" smtClean="0">
                <a:ln>
                  <a:noFill/>
                </a:ln>
                <a:solidFill>
                  <a:schemeClr val="tx1"/>
                </a:solidFill>
                <a:effectLst/>
                <a:uLnTx/>
                <a:uFillTx/>
                <a:latin typeface="Calibri" pitchFamily="34" charset="0"/>
                <a:ea typeface="+mn-ea"/>
                <a:cs typeface="+mn-cs"/>
              </a:rPr>
              <a:t> который покупатель может вернуть сдав </a:t>
            </a:r>
            <a:r>
              <a:rPr lang="ru-RU" sz="2500" dirty="0" err="1" smtClean="0">
                <a:latin typeface="Calibri" pitchFamily="34" charset="0"/>
              </a:rPr>
              <a:t>упакавку</a:t>
            </a:r>
            <a:r>
              <a:rPr lang="ru-RU" sz="2500" dirty="0" smtClean="0">
                <a:latin typeface="Calibri" pitchFamily="34" charset="0"/>
              </a:rPr>
              <a:t>/бутылки в пункт приема</a:t>
            </a:r>
            <a:endParaRPr kumimoji="0" lang="ru-RU" sz="2500" b="0" i="0" u="none" strike="noStrike" kern="1200" cap="none" spc="0" normalizeH="0" baseline="0" noProof="0" dirty="0" smtClean="0">
              <a:ln>
                <a:noFill/>
              </a:ln>
              <a:solidFill>
                <a:schemeClr val="tx1"/>
              </a:solidFill>
              <a:effectLst/>
              <a:uLnTx/>
              <a:uFillTx/>
              <a:latin typeface="Calibri" pitchFamily="34" charset="0"/>
              <a:ea typeface="+mn-ea"/>
              <a:cs typeface="+mn-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p:cNvSpPr>
          <p:nvPr>
            <p:ph type="title"/>
          </p:nvPr>
        </p:nvSpPr>
        <p:spPr/>
        <p:txBody>
          <a:bodyPr/>
          <a:lstStyle/>
          <a:p>
            <a:r>
              <a:rPr lang="ru-RU" dirty="0" smtClean="0">
                <a:latin typeface="Calibri" pitchFamily="34" charset="0"/>
              </a:rPr>
              <a:t>Субсидии и кредитование</a:t>
            </a:r>
            <a:endParaRPr lang="en-US" dirty="0" smtClean="0">
              <a:latin typeface="Calibri" pitchFamily="34" charset="0"/>
            </a:endParaRPr>
          </a:p>
        </p:txBody>
      </p:sp>
      <p:sp>
        <p:nvSpPr>
          <p:cNvPr id="99331" name="Rectangle 3"/>
          <p:cNvSpPr>
            <a:spLocks noGrp="1"/>
          </p:cNvSpPr>
          <p:nvPr>
            <p:ph type="body" sz="half" idx="1"/>
          </p:nvPr>
        </p:nvSpPr>
        <p:spPr>
          <a:xfrm>
            <a:off x="214282" y="1600200"/>
            <a:ext cx="5429288" cy="4525963"/>
          </a:xfrm>
        </p:spPr>
        <p:txBody>
          <a:bodyPr/>
          <a:lstStyle/>
          <a:p>
            <a:pPr marL="609600" indent="-609600"/>
            <a:r>
              <a:rPr lang="ru-RU" sz="2100" dirty="0" smtClean="0">
                <a:latin typeface="Calibri" pitchFamily="34" charset="0"/>
              </a:rPr>
              <a:t>Могут быть экологически-вредными (например субсидии на использование ископаемых топлив)</a:t>
            </a:r>
          </a:p>
          <a:p>
            <a:pPr marL="609600" indent="-609600"/>
            <a:r>
              <a:rPr lang="ru-RU" sz="2100" dirty="0" smtClean="0">
                <a:latin typeface="Calibri" pitchFamily="34" charset="0"/>
              </a:rPr>
              <a:t>Позитивные субсидии – для возобновляемых источников энергии (например, зеленые тарифы)</a:t>
            </a:r>
          </a:p>
          <a:p>
            <a:pPr marL="609600" indent="-609600"/>
            <a:r>
              <a:rPr lang="ru-RU" sz="2100" dirty="0" smtClean="0">
                <a:latin typeface="Calibri" pitchFamily="34" charset="0"/>
              </a:rPr>
              <a:t>Субсидии – это противоположный налогам инструмент </a:t>
            </a:r>
          </a:p>
          <a:p>
            <a:pPr marL="609600" indent="-609600"/>
            <a:r>
              <a:rPr lang="ru-RU" sz="2100" dirty="0" smtClean="0">
                <a:latin typeface="Calibri" pitchFamily="34" charset="0"/>
              </a:rPr>
              <a:t>Кредитование. Например, выдача кредитов частными банками под низкие процентные ставки для реализаций мероприятий по </a:t>
            </a:r>
            <a:r>
              <a:rPr lang="ru-RU" sz="2100" dirty="0" err="1" smtClean="0">
                <a:latin typeface="Calibri" pitchFamily="34" charset="0"/>
              </a:rPr>
              <a:t>энергоэффективности</a:t>
            </a:r>
            <a:r>
              <a:rPr lang="ru-RU" sz="2100" dirty="0" smtClean="0">
                <a:latin typeface="Calibri" pitchFamily="34" charset="0"/>
              </a:rPr>
              <a:t>. Такие программы могут реализовываться при поддержке государства или банков развития.</a:t>
            </a:r>
            <a:endParaRPr lang="en-US" sz="2100" dirty="0" smtClean="0">
              <a:latin typeface="Calibri" pitchFamily="34" charset="0"/>
            </a:endParaRPr>
          </a:p>
        </p:txBody>
      </p:sp>
      <p:pic>
        <p:nvPicPr>
          <p:cNvPr id="99332" name="Picture 4"/>
          <p:cNvPicPr>
            <a:picLocks noChangeAspect="1" noChangeArrowheads="1"/>
          </p:cNvPicPr>
          <p:nvPr/>
        </p:nvPicPr>
        <p:blipFill>
          <a:blip r:embed="rId3"/>
          <a:srcRect/>
          <a:stretch>
            <a:fillRect/>
          </a:stretch>
        </p:blipFill>
        <p:spPr bwMode="auto">
          <a:xfrm>
            <a:off x="5848154" y="1643051"/>
            <a:ext cx="3138683" cy="235745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p:cNvSpPr>
          <p:nvPr>
            <p:ph type="title"/>
          </p:nvPr>
        </p:nvSpPr>
        <p:spPr>
          <a:xfrm>
            <a:off x="609600" y="228600"/>
            <a:ext cx="8153400" cy="990600"/>
          </a:xfrm>
        </p:spPr>
        <p:txBody>
          <a:bodyPr/>
          <a:lstStyle/>
          <a:p>
            <a:r>
              <a:rPr lang="ru-RU" dirty="0" smtClean="0">
                <a:latin typeface="Calibri" pitchFamily="34" charset="0"/>
              </a:rPr>
              <a:t>Преимущества  и недостатки экономических инструментов</a:t>
            </a:r>
            <a:endParaRPr lang="en-GB" dirty="0" smtClean="0">
              <a:latin typeface="Calibri" pitchFamily="34" charset="0"/>
            </a:endParaRPr>
          </a:p>
        </p:txBody>
      </p:sp>
      <p:sp>
        <p:nvSpPr>
          <p:cNvPr id="101379" name="Rectangle 3"/>
          <p:cNvSpPr>
            <a:spLocks noGrp="1"/>
          </p:cNvSpPr>
          <p:nvPr>
            <p:ph type="body" idx="1"/>
          </p:nvPr>
        </p:nvSpPr>
        <p:spPr>
          <a:xfrm>
            <a:off x="214282" y="1643050"/>
            <a:ext cx="8686800" cy="4953000"/>
          </a:xfrm>
        </p:spPr>
        <p:txBody>
          <a:bodyPr/>
          <a:lstStyle/>
          <a:p>
            <a:pPr>
              <a:lnSpc>
                <a:spcPct val="80000"/>
              </a:lnSpc>
            </a:pPr>
            <a:r>
              <a:rPr lang="ru-RU" sz="2400" b="1" dirty="0" smtClean="0">
                <a:latin typeface="Calibri" pitchFamily="34" charset="0"/>
              </a:rPr>
              <a:t>Преимущества:</a:t>
            </a:r>
          </a:p>
          <a:p>
            <a:pPr>
              <a:lnSpc>
                <a:spcPct val="80000"/>
              </a:lnSpc>
              <a:buNone/>
            </a:pPr>
            <a:r>
              <a:rPr lang="ru-RU" sz="2400" dirty="0" smtClean="0">
                <a:latin typeface="Calibri" pitchFamily="34" charset="0"/>
              </a:rPr>
              <a:t>-Большая гибкость для реализации мероприятий – стимул для снижения выбросов там где это дешевле в первую очередь</a:t>
            </a:r>
          </a:p>
          <a:p>
            <a:pPr>
              <a:lnSpc>
                <a:spcPct val="80000"/>
              </a:lnSpc>
              <a:buNone/>
            </a:pPr>
            <a:r>
              <a:rPr lang="ru-RU" sz="2400" dirty="0" smtClean="0">
                <a:latin typeface="Calibri" pitchFamily="34" charset="0"/>
              </a:rPr>
              <a:t>-Стимулы для постоянного улучшения эффективности и снижения выбросов</a:t>
            </a:r>
          </a:p>
          <a:p>
            <a:pPr>
              <a:lnSpc>
                <a:spcPct val="80000"/>
              </a:lnSpc>
              <a:buNone/>
            </a:pPr>
            <a:r>
              <a:rPr lang="ru-RU" sz="2400" dirty="0" smtClean="0">
                <a:latin typeface="Calibri" pitchFamily="34" charset="0"/>
              </a:rPr>
              <a:t>-Могут приносить доход (налоги, сборы), который потом можно использовать для реализации экологических программ или снижения других налогов</a:t>
            </a:r>
            <a:endParaRPr lang="en-GB" sz="2400" dirty="0" smtClean="0">
              <a:latin typeface="Calibri" pitchFamily="34" charset="0"/>
            </a:endParaRPr>
          </a:p>
          <a:p>
            <a:pPr>
              <a:lnSpc>
                <a:spcPct val="80000"/>
              </a:lnSpc>
              <a:buFontTx/>
              <a:buChar char="-"/>
            </a:pPr>
            <a:r>
              <a:rPr lang="ru-RU" sz="2400" dirty="0" smtClean="0">
                <a:latin typeface="Calibri" pitchFamily="34" charset="0"/>
              </a:rPr>
              <a:t>Широкого используются во многих странах</a:t>
            </a:r>
          </a:p>
          <a:p>
            <a:pPr>
              <a:lnSpc>
                <a:spcPct val="80000"/>
              </a:lnSpc>
              <a:buNone/>
            </a:pPr>
            <a:r>
              <a:rPr lang="ru-RU" sz="2400" b="1" dirty="0" smtClean="0">
                <a:latin typeface="Calibri" pitchFamily="34" charset="0"/>
              </a:rPr>
              <a:t>Недостатки:</a:t>
            </a:r>
          </a:p>
          <a:p>
            <a:pPr>
              <a:lnSpc>
                <a:spcPct val="80000"/>
              </a:lnSpc>
              <a:buNone/>
            </a:pPr>
            <a:r>
              <a:rPr lang="ru-RU" sz="2400" dirty="0" smtClean="0">
                <a:latin typeface="Calibri" pitchFamily="34" charset="0"/>
              </a:rPr>
              <a:t> - Трудно определить оптимальную налоговую ставку (низкие налоги не принесут желаемый результат)</a:t>
            </a:r>
          </a:p>
          <a:p>
            <a:pPr>
              <a:lnSpc>
                <a:spcPct val="80000"/>
              </a:lnSpc>
              <a:buNone/>
            </a:pPr>
            <a:r>
              <a:rPr lang="ru-RU" sz="2400" dirty="0" smtClean="0">
                <a:latin typeface="Calibri" pitchFamily="34" charset="0"/>
              </a:rPr>
              <a:t>- Трудно внедрить большие налоги  (оппозиция бизнеса)</a:t>
            </a:r>
          </a:p>
          <a:p>
            <a:pPr>
              <a:lnSpc>
                <a:spcPct val="80000"/>
              </a:lnSpc>
              <a:buNone/>
            </a:pPr>
            <a:r>
              <a:rPr lang="ru-RU" sz="2400" dirty="0" smtClean="0">
                <a:latin typeface="Calibri" pitchFamily="34" charset="0"/>
              </a:rPr>
              <a:t>- Не гарантируют достижения экологических целей (налоги)</a:t>
            </a:r>
          </a:p>
          <a:p>
            <a:pPr>
              <a:lnSpc>
                <a:spcPct val="80000"/>
              </a:lnSpc>
              <a:buNone/>
            </a:pPr>
            <a:endParaRPr lang="ru-RU" sz="2400" b="1" dirty="0" smtClean="0">
              <a:latin typeface="Calibri" pitchFamily="34" charset="0"/>
            </a:endParaRPr>
          </a:p>
          <a:p>
            <a:pPr>
              <a:lnSpc>
                <a:spcPct val="80000"/>
              </a:lnSpc>
              <a:buNone/>
            </a:pPr>
            <a:endParaRPr lang="en-GB" sz="2400" b="1" dirty="0" smtClean="0">
              <a:latin typeface="Calibri"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a:xfrm>
            <a:off x="609600" y="228600"/>
            <a:ext cx="8534400" cy="990600"/>
          </a:xfrm>
        </p:spPr>
        <p:txBody>
          <a:bodyPr/>
          <a:lstStyle/>
          <a:p>
            <a:pPr eaLnBrk="1" hangingPunct="1"/>
            <a:r>
              <a:rPr lang="ru-RU" sz="3200" smtClean="0"/>
              <a:t>Почему возникают экологические проблемы и необходимо вмешательство государства?</a:t>
            </a:r>
          </a:p>
        </p:txBody>
      </p:sp>
      <p:sp>
        <p:nvSpPr>
          <p:cNvPr id="18434" name="Содержимое 2"/>
          <p:cNvSpPr>
            <a:spLocks/>
          </p:cNvSpPr>
          <p:nvPr/>
        </p:nvSpPr>
        <p:spPr bwMode="auto">
          <a:xfrm>
            <a:off x="250825" y="1600200"/>
            <a:ext cx="5184775" cy="4708525"/>
          </a:xfrm>
          <a:prstGeom prst="rect">
            <a:avLst/>
          </a:prstGeom>
          <a:noFill/>
          <a:ln w="9525">
            <a:noFill/>
            <a:miter lim="800000"/>
            <a:headEnd/>
            <a:tailEnd/>
          </a:ln>
        </p:spPr>
        <p:txBody>
          <a:bodyPr/>
          <a:lstStyle/>
          <a:p>
            <a:pPr marL="319088" indent="-319088">
              <a:spcBef>
                <a:spcPts val="700"/>
              </a:spcBef>
              <a:buClr>
                <a:schemeClr val="accent2"/>
              </a:buClr>
              <a:buSzPct val="60000"/>
              <a:buFont typeface="Wingdings" pitchFamily="2" charset="2"/>
              <a:buChar char=""/>
            </a:pPr>
            <a:r>
              <a:rPr lang="en-US" sz="2200">
                <a:latin typeface="Calibri" pitchFamily="34" charset="0"/>
              </a:rPr>
              <a:t>“</a:t>
            </a:r>
            <a:r>
              <a:rPr lang="ru-RU" sz="2200">
                <a:latin typeface="Calibri" pitchFamily="34" charset="0"/>
              </a:rPr>
              <a:t>провалы рынка</a:t>
            </a:r>
            <a:r>
              <a:rPr lang="en-US" sz="2200">
                <a:latin typeface="Calibri" pitchFamily="34" charset="0"/>
              </a:rPr>
              <a:t>” (</a:t>
            </a:r>
            <a:r>
              <a:rPr lang="ru-RU" sz="2200">
                <a:latin typeface="Calibri" pitchFamily="34" charset="0"/>
              </a:rPr>
              <a:t>проблемы экономики</a:t>
            </a:r>
            <a:r>
              <a:rPr lang="en-US" sz="2200">
                <a:latin typeface="Calibri" pitchFamily="34" charset="0"/>
              </a:rPr>
              <a:t>)</a:t>
            </a:r>
            <a:r>
              <a:rPr lang="ru-RU" sz="2200">
                <a:latin typeface="Calibri" pitchFamily="34" charset="0"/>
              </a:rPr>
              <a:t> =</a:t>
            </a:r>
            <a:r>
              <a:rPr lang="en-US" sz="2200">
                <a:latin typeface="Calibri" pitchFamily="34" charset="0"/>
              </a:rPr>
              <a:t>&gt; </a:t>
            </a:r>
            <a:r>
              <a:rPr lang="ru-RU" sz="2200">
                <a:latin typeface="Calibri" pitchFamily="34" charset="0"/>
              </a:rPr>
              <a:t>экстерналии (например, заводы загрязняют воду, а жителям приходится ставить фильтры и платить за очистку воды)</a:t>
            </a:r>
          </a:p>
          <a:p>
            <a:pPr marL="319088" indent="-319088">
              <a:spcBef>
                <a:spcPts val="700"/>
              </a:spcBef>
              <a:buClr>
                <a:schemeClr val="accent2"/>
              </a:buClr>
              <a:buSzPct val="60000"/>
              <a:buFont typeface="Wingdings" pitchFamily="2" charset="2"/>
              <a:buChar char=""/>
            </a:pPr>
            <a:r>
              <a:rPr lang="ru-RU" sz="2100">
                <a:latin typeface="Calibri" pitchFamily="34" charset="0"/>
              </a:rPr>
              <a:t>free rider </a:t>
            </a:r>
            <a:r>
              <a:rPr lang="en-US" sz="2100">
                <a:latin typeface="Calibri" pitchFamily="34" charset="0"/>
              </a:rPr>
              <a:t>problem (</a:t>
            </a:r>
            <a:r>
              <a:rPr lang="ru-RU" sz="2100">
                <a:latin typeface="Calibri" pitchFamily="34" charset="0"/>
              </a:rPr>
              <a:t>проблема халявщиков</a:t>
            </a:r>
            <a:r>
              <a:rPr lang="ru-RU" sz="2100">
                <a:latin typeface="Calibri" pitchFamily="34" charset="0"/>
                <a:sym typeface="Wingdings" pitchFamily="2" charset="2"/>
              </a:rPr>
              <a:t></a:t>
            </a:r>
            <a:r>
              <a:rPr lang="en-US" sz="2100">
                <a:latin typeface="Calibri" pitchFamily="34" charset="0"/>
              </a:rPr>
              <a:t>)</a:t>
            </a:r>
            <a:r>
              <a:rPr lang="ru-RU" sz="2100">
                <a:latin typeface="Calibri" pitchFamily="34" charset="0"/>
              </a:rPr>
              <a:t>  кто-то использует ресурсы но не платит за них; пользуется работой других ни приложив никаких усилий самостоятельно;</a:t>
            </a:r>
          </a:p>
          <a:p>
            <a:pPr marL="319088" indent="-319088">
              <a:spcBef>
                <a:spcPts val="700"/>
              </a:spcBef>
              <a:buClr>
                <a:schemeClr val="accent2"/>
              </a:buClr>
              <a:buSzPct val="60000"/>
              <a:buFont typeface="Wingdings" pitchFamily="2" charset="2"/>
              <a:buChar char=""/>
            </a:pPr>
            <a:r>
              <a:rPr lang="en-US" sz="2200">
                <a:latin typeface="Calibri" pitchFamily="34" charset="0"/>
              </a:rPr>
              <a:t>tragedy of the commons – </a:t>
            </a:r>
            <a:r>
              <a:rPr lang="ru-RU" sz="2200">
                <a:latin typeface="Calibri" pitchFamily="34" charset="0"/>
              </a:rPr>
              <a:t>проблема коллективной собственности (например, истощение земли в результате перевыпаса)</a:t>
            </a:r>
          </a:p>
          <a:p>
            <a:pPr marL="319088" indent="-319088">
              <a:spcBef>
                <a:spcPts val="700"/>
              </a:spcBef>
              <a:buClr>
                <a:schemeClr val="accent2"/>
              </a:buClr>
              <a:buSzPct val="60000"/>
              <a:buFont typeface="Wingdings" pitchFamily="2" charset="2"/>
              <a:buChar char=""/>
            </a:pPr>
            <a:endParaRPr lang="ru-RU" sz="2200">
              <a:latin typeface="Calibri" pitchFamily="34" charset="0"/>
            </a:endParaRPr>
          </a:p>
        </p:txBody>
      </p:sp>
      <p:pic>
        <p:nvPicPr>
          <p:cNvPr id="18435" name="Picture 6"/>
          <p:cNvPicPr>
            <a:picLocks noChangeAspect="1" noChangeArrowheads="1"/>
          </p:cNvPicPr>
          <p:nvPr/>
        </p:nvPicPr>
        <p:blipFill>
          <a:blip r:embed="rId3"/>
          <a:srcRect/>
          <a:stretch>
            <a:fillRect/>
          </a:stretch>
        </p:blipFill>
        <p:spPr bwMode="auto">
          <a:xfrm>
            <a:off x="5508625" y="1557338"/>
            <a:ext cx="3922713" cy="2941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Заголовок 1"/>
          <p:cNvSpPr>
            <a:spLocks noGrp="1"/>
          </p:cNvSpPr>
          <p:nvPr>
            <p:ph type="title"/>
          </p:nvPr>
        </p:nvSpPr>
        <p:spPr>
          <a:xfrm>
            <a:off x="357188" y="285750"/>
            <a:ext cx="8786812" cy="990600"/>
          </a:xfrm>
        </p:spPr>
        <p:txBody>
          <a:bodyPr/>
          <a:lstStyle/>
          <a:p>
            <a:pPr eaLnBrk="1" hangingPunct="1"/>
            <a:r>
              <a:rPr lang="ru-RU" sz="3600" smtClean="0"/>
              <a:t>Как определить какой инструмент больше подходит для решения данной проблемы?</a:t>
            </a:r>
          </a:p>
        </p:txBody>
      </p:sp>
      <p:sp>
        <p:nvSpPr>
          <p:cNvPr id="38914" name="Содержимое 2"/>
          <p:cNvSpPr>
            <a:spLocks noGrp="1"/>
          </p:cNvSpPr>
          <p:nvPr>
            <p:ph sz="quarter" idx="1"/>
          </p:nvPr>
        </p:nvSpPr>
        <p:spPr>
          <a:xfrm>
            <a:off x="612775" y="1600200"/>
            <a:ext cx="8153400" cy="4495800"/>
          </a:xfrm>
        </p:spPr>
        <p:txBody>
          <a:bodyPr/>
          <a:lstStyle/>
          <a:p>
            <a:pPr eaLnBrk="1" hangingPunct="1"/>
            <a:r>
              <a:rPr lang="ru-RU" smtClean="0"/>
              <a:t>Экологическая эффективность</a:t>
            </a:r>
          </a:p>
          <a:p>
            <a:pPr eaLnBrk="1" hangingPunct="1"/>
            <a:r>
              <a:rPr lang="ru-RU" smtClean="0"/>
              <a:t>Экономическая эффективность</a:t>
            </a:r>
          </a:p>
          <a:p>
            <a:pPr eaLnBrk="1" hangingPunct="1"/>
            <a:r>
              <a:rPr lang="ru-RU" smtClean="0"/>
              <a:t>Легкость внедрения  (институциональная и законодательная)</a:t>
            </a:r>
            <a:r>
              <a:rPr lang="en-US" smtClean="0"/>
              <a:t> /institutional feasibility</a:t>
            </a:r>
            <a:endParaRPr lang="ru-RU" smtClean="0"/>
          </a:p>
          <a:p>
            <a:pPr eaLnBrk="1" hangingPunct="1"/>
            <a:r>
              <a:rPr lang="ru-RU" smtClean="0"/>
              <a:t>Политическая и социальная приемлемость</a:t>
            </a:r>
          </a:p>
          <a:p>
            <a:pPr eaLnBrk="1" hangingPunct="1"/>
            <a:r>
              <a:rPr lang="ru-RU" smtClean="0"/>
              <a:t>Справедливость (влияние на группы населения с различными доходами)</a:t>
            </a:r>
          </a:p>
          <a:p>
            <a:pPr eaLnBrk="1" hangingPunct="1"/>
            <a:endParaRPr lang="ru-RU" smtClean="0"/>
          </a:p>
          <a:p>
            <a:pPr eaLnBrk="1" hangingPunct="1"/>
            <a:endParaRPr lang="ru-RU"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Заголовок 1"/>
          <p:cNvSpPr>
            <a:spLocks noGrp="1"/>
          </p:cNvSpPr>
          <p:nvPr>
            <p:ph type="title"/>
          </p:nvPr>
        </p:nvSpPr>
        <p:spPr>
          <a:xfrm>
            <a:off x="612775" y="228600"/>
            <a:ext cx="8153400" cy="990600"/>
          </a:xfrm>
        </p:spPr>
        <p:txBody>
          <a:bodyPr/>
          <a:lstStyle/>
          <a:p>
            <a:pPr eaLnBrk="1" hangingPunct="1"/>
            <a:r>
              <a:rPr lang="ru-RU" smtClean="0"/>
              <a:t>Экологическая эффективность (1)</a:t>
            </a:r>
          </a:p>
        </p:txBody>
      </p:sp>
      <p:sp>
        <p:nvSpPr>
          <p:cNvPr id="40962" name="Содержимое 2"/>
          <p:cNvSpPr>
            <a:spLocks noGrp="1"/>
          </p:cNvSpPr>
          <p:nvPr>
            <p:ph sz="quarter" idx="1"/>
          </p:nvPr>
        </p:nvSpPr>
        <p:spPr>
          <a:xfrm>
            <a:off x="612775" y="1600200"/>
            <a:ext cx="8153400" cy="4495800"/>
          </a:xfrm>
        </p:spPr>
        <p:txBody>
          <a:bodyPr/>
          <a:lstStyle/>
          <a:p>
            <a:pPr eaLnBrk="1" hangingPunct="1"/>
            <a:r>
              <a:rPr lang="ru-RU" smtClean="0"/>
              <a:t>Экологическая эффективность…  определяет меру </a:t>
            </a:r>
            <a:r>
              <a:rPr lang="ru-RU" smtClean="0">
                <a:solidFill>
                  <a:srgbClr val="CC0000"/>
                </a:solidFill>
              </a:rPr>
              <a:t>достижения поставленной цели</a:t>
            </a:r>
          </a:p>
          <a:p>
            <a:pPr eaLnBrk="1" hangingPunct="1"/>
            <a:r>
              <a:rPr lang="ru-RU" smtClean="0"/>
              <a:t>Краткосрочная и долгосрочная эффективность</a:t>
            </a:r>
          </a:p>
          <a:p>
            <a:pPr eaLnBrk="1" hangingPunct="1"/>
            <a:r>
              <a:rPr lang="ru-RU" smtClean="0"/>
              <a:t>Для оценки ЭЭ важно помнить:</a:t>
            </a:r>
          </a:p>
          <a:p>
            <a:pPr eaLnBrk="1" hangingPunct="1">
              <a:buFont typeface="Wingdings" pitchFamily="2" charset="2"/>
              <a:buNone/>
            </a:pPr>
            <a:r>
              <a:rPr lang="ru-RU" smtClean="0"/>
              <a:t>    - мероприяти</a:t>
            </a:r>
            <a:r>
              <a:rPr lang="uk-UA" smtClean="0"/>
              <a:t>е/программа</a:t>
            </a:r>
            <a:r>
              <a:rPr lang="ru-RU" smtClean="0"/>
              <a:t> может принести дополнительные преимущества</a:t>
            </a:r>
          </a:p>
          <a:p>
            <a:pPr eaLnBrk="1" hangingPunct="1">
              <a:buFont typeface="Wingdings" pitchFamily="2" charset="2"/>
              <a:buNone/>
            </a:pPr>
            <a:r>
              <a:rPr lang="ru-RU" smtClean="0"/>
              <a:t>    - ЭЭ зависит от дизайна (деталей) инструмента</a:t>
            </a:r>
          </a:p>
          <a:p>
            <a:pPr eaLnBrk="1" hangingPunct="1">
              <a:buFont typeface="Wingdings" pitchFamily="2" charset="2"/>
              <a:buNone/>
            </a:pPr>
            <a:endParaRPr lang="ru-RU"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Заголовок 1"/>
          <p:cNvSpPr>
            <a:spLocks noGrp="1"/>
          </p:cNvSpPr>
          <p:nvPr>
            <p:ph type="title"/>
          </p:nvPr>
        </p:nvSpPr>
        <p:spPr>
          <a:xfrm>
            <a:off x="612775" y="228600"/>
            <a:ext cx="8153400" cy="990600"/>
          </a:xfrm>
        </p:spPr>
        <p:txBody>
          <a:bodyPr/>
          <a:lstStyle/>
          <a:p>
            <a:pPr eaLnBrk="1" hangingPunct="1"/>
            <a:r>
              <a:rPr lang="ru-RU" smtClean="0"/>
              <a:t>Экономическая эффективность</a:t>
            </a:r>
          </a:p>
        </p:txBody>
      </p:sp>
      <p:sp>
        <p:nvSpPr>
          <p:cNvPr id="43010" name="Содержимое 2"/>
          <p:cNvSpPr>
            <a:spLocks noGrp="1"/>
          </p:cNvSpPr>
          <p:nvPr>
            <p:ph sz="quarter" idx="1"/>
          </p:nvPr>
        </p:nvSpPr>
        <p:spPr>
          <a:xfrm>
            <a:off x="179388" y="1600200"/>
            <a:ext cx="8586787" cy="5068888"/>
          </a:xfrm>
        </p:spPr>
        <p:txBody>
          <a:bodyPr/>
          <a:lstStyle/>
          <a:p>
            <a:pPr eaLnBrk="1" hangingPunct="1"/>
            <a:r>
              <a:rPr lang="ru-RU" dirty="0" smtClean="0"/>
              <a:t>мероприятие/программа которая позволяет сократить выбросы с наименьшими затратами является наиболее эффективным</a:t>
            </a:r>
          </a:p>
          <a:p>
            <a:pPr eaLnBrk="1" hangingPunct="1"/>
            <a:r>
              <a:rPr lang="ru-RU" dirty="0" smtClean="0"/>
              <a:t>Затраты (разработка программы, внедрение, мониторинг)</a:t>
            </a:r>
          </a:p>
          <a:p>
            <a:pPr eaLnBrk="1" hangingPunct="1"/>
            <a:r>
              <a:rPr lang="uk-UA" dirty="0" smtClean="0"/>
              <a:t>С</a:t>
            </a:r>
            <a:r>
              <a:rPr lang="en-US" dirty="0" err="1" smtClean="0">
                <a:latin typeface="Calibri" pitchFamily="34" charset="0"/>
              </a:rPr>
              <a:t>ost</a:t>
            </a:r>
            <a:r>
              <a:rPr lang="en-US" dirty="0" smtClean="0">
                <a:latin typeface="Calibri" pitchFamily="34" charset="0"/>
              </a:rPr>
              <a:t> effectiveness </a:t>
            </a:r>
            <a:r>
              <a:rPr lang="en-US" dirty="0" err="1" smtClean="0">
                <a:latin typeface="Calibri" pitchFamily="34" charset="0"/>
              </a:rPr>
              <a:t>vs</a:t>
            </a:r>
            <a:r>
              <a:rPr lang="en-US" dirty="0" smtClean="0">
                <a:latin typeface="Calibri" pitchFamily="34" charset="0"/>
              </a:rPr>
              <a:t> cost efficiency</a:t>
            </a:r>
            <a:endParaRPr lang="ru-RU" dirty="0" smtClean="0"/>
          </a:p>
          <a:p>
            <a:pPr eaLnBrk="1" hangingPunct="1"/>
            <a:r>
              <a:rPr lang="ru-RU" dirty="0" smtClean="0"/>
              <a:t>ЭЭ включает: граничные затраты на снижение выбросов, административные расходы и доходы которые может принести политика (возможность использовать доходы для снижения затрат)</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Заголовок 1"/>
          <p:cNvSpPr>
            <a:spLocks noGrp="1"/>
          </p:cNvSpPr>
          <p:nvPr>
            <p:ph type="title"/>
          </p:nvPr>
        </p:nvSpPr>
        <p:spPr>
          <a:xfrm>
            <a:off x="357188" y="214313"/>
            <a:ext cx="9144000" cy="990600"/>
          </a:xfrm>
        </p:spPr>
        <p:txBody>
          <a:bodyPr/>
          <a:lstStyle/>
          <a:p>
            <a:pPr eaLnBrk="1" hangingPunct="1"/>
            <a:r>
              <a:rPr lang="ru-RU" sz="4000" smtClean="0"/>
              <a:t>Легкость внедрения  (институциональная и</a:t>
            </a:r>
            <a:r>
              <a:rPr lang="en-US" sz="4000" smtClean="0"/>
              <a:t> </a:t>
            </a:r>
            <a:r>
              <a:rPr lang="ru-RU" sz="4000" smtClean="0"/>
              <a:t>законодательная)</a:t>
            </a:r>
          </a:p>
        </p:txBody>
      </p:sp>
      <p:sp>
        <p:nvSpPr>
          <p:cNvPr id="45058" name="Содержимое 2"/>
          <p:cNvSpPr>
            <a:spLocks/>
          </p:cNvSpPr>
          <p:nvPr/>
        </p:nvSpPr>
        <p:spPr bwMode="auto">
          <a:xfrm>
            <a:off x="612775" y="1600200"/>
            <a:ext cx="8153400" cy="4495800"/>
          </a:xfrm>
          <a:prstGeom prst="rect">
            <a:avLst/>
          </a:prstGeom>
          <a:noFill/>
          <a:ln w="9525">
            <a:noFill/>
            <a:miter lim="800000"/>
            <a:headEnd/>
            <a:tailEnd/>
          </a:ln>
        </p:spPr>
        <p:txBody>
          <a:bodyPr/>
          <a:lstStyle/>
          <a:p>
            <a:pPr marL="319088" indent="-319088">
              <a:spcBef>
                <a:spcPts val="700"/>
              </a:spcBef>
              <a:buClr>
                <a:schemeClr val="accent2"/>
              </a:buClr>
              <a:buSzPct val="60000"/>
              <a:buFont typeface="Wingdings" pitchFamily="2" charset="2"/>
              <a:buChar char=""/>
            </a:pPr>
            <a:r>
              <a:rPr lang="ru-RU" sz="3600">
                <a:latin typeface="Calibri" pitchFamily="34" charset="0"/>
              </a:rPr>
              <a:t>Наличие институций, которые могут администрировать внедрение политики</a:t>
            </a:r>
          </a:p>
          <a:p>
            <a:pPr marL="319088" indent="-319088">
              <a:spcBef>
                <a:spcPts val="700"/>
              </a:spcBef>
              <a:buClr>
                <a:schemeClr val="accent2"/>
              </a:buClr>
              <a:buSzPct val="60000"/>
              <a:buFont typeface="Wingdings" pitchFamily="2" charset="2"/>
              <a:buChar char=""/>
            </a:pPr>
            <a:r>
              <a:rPr lang="ru-RU" sz="3600">
                <a:latin typeface="Calibri" pitchFamily="34" charset="0"/>
              </a:rPr>
              <a:t>На сколько соответствует действующая законодательная база для внедрения политики?</a:t>
            </a:r>
          </a:p>
          <a:p>
            <a:pPr marL="319088" indent="-319088">
              <a:spcBef>
                <a:spcPts val="700"/>
              </a:spcBef>
              <a:buClr>
                <a:schemeClr val="accent2"/>
              </a:buClr>
              <a:buSzPct val="60000"/>
              <a:buFont typeface="Wingdings" pitchFamily="2" charset="2"/>
              <a:buChar char=""/>
            </a:pPr>
            <a:r>
              <a:rPr lang="ru-RU" sz="3600">
                <a:latin typeface="Calibri" pitchFamily="34" charset="0"/>
              </a:rPr>
              <a:t>Культурные особенности и традиции</a:t>
            </a:r>
          </a:p>
          <a:p>
            <a:pPr marL="319088" indent="-319088">
              <a:spcBef>
                <a:spcPts val="700"/>
              </a:spcBef>
              <a:buClr>
                <a:schemeClr val="accent2"/>
              </a:buClr>
              <a:buSzPct val="60000"/>
              <a:buFont typeface="Wingdings" pitchFamily="2" charset="2"/>
              <a:buChar char=""/>
            </a:pPr>
            <a:endParaRPr lang="ru-RU" sz="3600">
              <a:latin typeface="Calibri" pitchFamily="34" charset="0"/>
            </a:endParaRPr>
          </a:p>
          <a:p>
            <a:pPr marL="319088" indent="-319088">
              <a:spcBef>
                <a:spcPts val="700"/>
              </a:spcBef>
              <a:buClr>
                <a:schemeClr val="accent2"/>
              </a:buClr>
              <a:buSzPct val="60000"/>
              <a:buFont typeface="Wingdings" pitchFamily="2" charset="2"/>
              <a:buChar char=""/>
            </a:pPr>
            <a:endParaRPr lang="ru-RU" sz="2900">
              <a:latin typeface="Calibri"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Заголовок 1"/>
          <p:cNvSpPr>
            <a:spLocks noGrp="1"/>
          </p:cNvSpPr>
          <p:nvPr>
            <p:ph type="title"/>
          </p:nvPr>
        </p:nvSpPr>
        <p:spPr>
          <a:xfrm>
            <a:off x="428625" y="357188"/>
            <a:ext cx="9429750" cy="771525"/>
          </a:xfrm>
        </p:spPr>
        <p:txBody>
          <a:bodyPr/>
          <a:lstStyle/>
          <a:p>
            <a:pPr eaLnBrk="1" hangingPunct="1"/>
            <a:r>
              <a:rPr lang="ru-RU" sz="4000" smtClean="0"/>
              <a:t>Политическая  приемлемость</a:t>
            </a:r>
          </a:p>
        </p:txBody>
      </p:sp>
      <p:sp>
        <p:nvSpPr>
          <p:cNvPr id="47106" name="Содержимое 2"/>
          <p:cNvSpPr>
            <a:spLocks noGrp="1"/>
          </p:cNvSpPr>
          <p:nvPr>
            <p:ph sz="quarter" idx="1"/>
          </p:nvPr>
        </p:nvSpPr>
        <p:spPr>
          <a:xfrm>
            <a:off x="612775" y="1600200"/>
            <a:ext cx="8153400" cy="4495800"/>
          </a:xfrm>
        </p:spPr>
        <p:txBody>
          <a:bodyPr/>
          <a:lstStyle/>
          <a:p>
            <a:pPr eaLnBrk="1" hangingPunct="1"/>
            <a:r>
              <a:rPr lang="ru-RU" smtClean="0"/>
              <a:t>Какие политические силы поддержат политику и какие будут препятствовать ее внедрению?</a:t>
            </a:r>
          </a:p>
          <a:p>
            <a:pPr eaLnBrk="1" hangingPunct="1"/>
            <a:r>
              <a:rPr lang="ru-RU" smtClean="0"/>
              <a:t>Возможность получить политическую поддержку для внедрения экологической политики</a:t>
            </a:r>
          </a:p>
          <a:p>
            <a:pPr eaLnBrk="1" hangingPunct="1"/>
            <a:endParaRPr lang="ru-RU"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775" y="228600"/>
            <a:ext cx="8153400" cy="990600"/>
          </a:xfrm>
        </p:spPr>
        <p:txBody>
          <a:bodyPr>
            <a:normAutofit fontScale="90000"/>
          </a:bodyPr>
          <a:lstStyle/>
          <a:p>
            <a:pPr eaLnBrk="1" fontAlgn="auto" hangingPunct="1">
              <a:spcAft>
                <a:spcPts val="0"/>
              </a:spcAft>
              <a:defRPr/>
            </a:pPr>
            <a:r>
              <a:rPr lang="ru-RU" dirty="0" smtClean="0"/>
              <a:t>Влияние на группы населения с различными доходами</a:t>
            </a:r>
            <a:endParaRPr lang="ru-RU" dirty="0"/>
          </a:p>
        </p:txBody>
      </p:sp>
      <p:sp>
        <p:nvSpPr>
          <p:cNvPr id="49154" name="Содержимое 2"/>
          <p:cNvSpPr>
            <a:spLocks noGrp="1"/>
          </p:cNvSpPr>
          <p:nvPr>
            <p:ph sz="quarter" idx="1"/>
          </p:nvPr>
        </p:nvSpPr>
        <p:spPr>
          <a:xfrm>
            <a:off x="612775" y="1600200"/>
            <a:ext cx="8153400" cy="4495800"/>
          </a:xfrm>
        </p:spPr>
        <p:txBody>
          <a:bodyPr/>
          <a:lstStyle/>
          <a:p>
            <a:pPr eaLnBrk="1" hangingPunct="1"/>
            <a:r>
              <a:rPr lang="ru-RU" smtClean="0"/>
              <a:t>Справедливость политики отражает на сколько преимущества и стоимость политики будут равномерно распределены среди разных групп населения </a:t>
            </a:r>
          </a:p>
          <a:p>
            <a:pPr eaLnBrk="1" hangingPunct="1"/>
            <a:r>
              <a:rPr lang="ru-RU" smtClean="0"/>
              <a:t>Кто выиграет и кто проиграет в результате внедрения политики?</a:t>
            </a:r>
          </a:p>
          <a:p>
            <a:pPr eaLnBrk="1" hangingPunct="1"/>
            <a:r>
              <a:rPr lang="ru-RU" smtClean="0"/>
              <a:t>Регрессивность политики (бедные слои населения будут платить сравнительно больше для внедрения политики)</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775" y="228600"/>
            <a:ext cx="8153400" cy="990600"/>
          </a:xfrm>
        </p:spPr>
        <p:txBody>
          <a:bodyPr>
            <a:normAutofit fontScale="90000"/>
          </a:bodyPr>
          <a:lstStyle/>
          <a:p>
            <a:pPr eaLnBrk="1" fontAlgn="auto" hangingPunct="1">
              <a:spcAft>
                <a:spcPts val="0"/>
              </a:spcAft>
              <a:defRPr/>
            </a:pPr>
            <a:r>
              <a:rPr lang="ru-RU" dirty="0" smtClean="0"/>
              <a:t>Какой инструмент </a:t>
            </a:r>
            <a:r>
              <a:rPr lang="ru-RU" dirty="0" err="1" smtClean="0"/>
              <a:t>экополитики</a:t>
            </a:r>
            <a:r>
              <a:rPr lang="ru-RU" dirty="0" smtClean="0"/>
              <a:t> самый лучший?</a:t>
            </a:r>
            <a:endParaRPr lang="ru-RU" dirty="0"/>
          </a:p>
        </p:txBody>
      </p:sp>
      <p:sp>
        <p:nvSpPr>
          <p:cNvPr id="51202" name="Содержимое 2"/>
          <p:cNvSpPr>
            <a:spLocks noGrp="1"/>
          </p:cNvSpPr>
          <p:nvPr>
            <p:ph sz="quarter" idx="1"/>
          </p:nvPr>
        </p:nvSpPr>
        <p:spPr>
          <a:xfrm>
            <a:off x="357188" y="1447800"/>
            <a:ext cx="8577262" cy="5267325"/>
          </a:xfrm>
        </p:spPr>
        <p:txBody>
          <a:bodyPr/>
          <a:lstStyle/>
          <a:p>
            <a:pPr eaLnBrk="1" hangingPunct="1"/>
            <a:r>
              <a:rPr lang="ru-RU" sz="2800" smtClean="0"/>
              <a:t>нет универсального инструмента для решения любой экологической проблемы для всех секторов экономики;</a:t>
            </a:r>
          </a:p>
          <a:p>
            <a:pPr eaLnBrk="1" hangingPunct="1"/>
            <a:r>
              <a:rPr lang="ru-RU" sz="2800" smtClean="0"/>
              <a:t>различные подходы необходимы для разных секторов и разных проблем;</a:t>
            </a:r>
          </a:p>
          <a:p>
            <a:pPr eaLnBrk="1" hangingPunct="1"/>
            <a:r>
              <a:rPr lang="ru-RU" sz="2800" smtClean="0"/>
              <a:t>эффективность решения проблемы (например, снижения выбросов) можно повысить путем сочетания различных инструментов…</a:t>
            </a:r>
            <a:r>
              <a:rPr lang="uk-UA" sz="2800" smtClean="0">
                <a:solidFill>
                  <a:srgbClr val="FF0000"/>
                </a:solidFill>
              </a:rPr>
              <a:t>НО </a:t>
            </a:r>
            <a:r>
              <a:rPr lang="uk-UA" sz="2800" smtClean="0"/>
              <a:t>необходимо провести детальный анализ какие могут быть позитивные/негативные последствия  от взаимодейсвия инструментов</a:t>
            </a:r>
            <a:endParaRPr lang="ru-RU" sz="2800"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Заголовок 1"/>
          <p:cNvSpPr>
            <a:spLocks noGrp="1"/>
          </p:cNvSpPr>
          <p:nvPr>
            <p:ph type="title"/>
          </p:nvPr>
        </p:nvSpPr>
        <p:spPr>
          <a:xfrm>
            <a:off x="214313" y="5805488"/>
            <a:ext cx="8929687" cy="1052512"/>
          </a:xfrm>
        </p:spPr>
        <p:txBody>
          <a:bodyPr/>
          <a:lstStyle/>
          <a:p>
            <a:pPr eaLnBrk="1" hangingPunct="1"/>
            <a:r>
              <a:rPr lang="en-US" sz="2800" b="1" smtClean="0"/>
              <a:t>Relationship among key actors on climate change policy in Ukraine</a:t>
            </a:r>
            <a:endParaRPr lang="ru-RU" sz="2800" b="1" smtClean="0"/>
          </a:p>
        </p:txBody>
      </p:sp>
      <p:pic>
        <p:nvPicPr>
          <p:cNvPr id="52226" name="Picture 2"/>
          <p:cNvPicPr>
            <a:picLocks noChangeAspect="1" noChangeArrowheads="1"/>
          </p:cNvPicPr>
          <p:nvPr/>
        </p:nvPicPr>
        <p:blipFill>
          <a:blip r:embed="rId2"/>
          <a:srcRect/>
          <a:stretch>
            <a:fillRect/>
          </a:stretch>
        </p:blipFill>
        <p:spPr bwMode="auto">
          <a:xfrm>
            <a:off x="0" y="1557338"/>
            <a:ext cx="9305925" cy="4352925"/>
          </a:xfrm>
          <a:prstGeom prst="rect">
            <a:avLst/>
          </a:prstGeom>
          <a:noFill/>
          <a:ln w="9525">
            <a:noFill/>
            <a:miter lim="800000"/>
            <a:headEnd/>
            <a:tailEnd/>
          </a:ln>
        </p:spPr>
      </p:pic>
      <p:sp>
        <p:nvSpPr>
          <p:cNvPr id="52227" name="Заголовок 1"/>
          <p:cNvSpPr>
            <a:spLocks/>
          </p:cNvSpPr>
          <p:nvPr/>
        </p:nvSpPr>
        <p:spPr bwMode="auto">
          <a:xfrm>
            <a:off x="539750" y="260350"/>
            <a:ext cx="8153400" cy="990600"/>
          </a:xfrm>
          <a:prstGeom prst="rect">
            <a:avLst/>
          </a:prstGeom>
          <a:noFill/>
          <a:ln w="9525">
            <a:noFill/>
            <a:miter lim="800000"/>
            <a:headEnd/>
            <a:tailEnd/>
          </a:ln>
        </p:spPr>
        <p:txBody>
          <a:bodyPr anchor="ctr"/>
          <a:lstStyle/>
          <a:p>
            <a:r>
              <a:rPr lang="ru-RU" sz="3200">
                <a:solidFill>
                  <a:schemeClr val="tx2"/>
                </a:solidFill>
                <a:latin typeface="Calibri" pitchFamily="34" charset="0"/>
              </a:rPr>
              <a:t>Влияние </a:t>
            </a:r>
            <a:r>
              <a:rPr lang="en-US" sz="3200">
                <a:solidFill>
                  <a:schemeClr val="tx2"/>
                </a:solidFill>
                <a:latin typeface="Calibri" pitchFamily="34" charset="0"/>
              </a:rPr>
              <a:t>“</a:t>
            </a:r>
            <a:r>
              <a:rPr lang="ru-RU" sz="3200">
                <a:solidFill>
                  <a:schemeClr val="tx2"/>
                </a:solidFill>
                <a:latin typeface="Calibri" pitchFamily="34" charset="0"/>
              </a:rPr>
              <a:t>заинтересованных сторон</a:t>
            </a:r>
            <a:r>
              <a:rPr lang="en-US" sz="3200">
                <a:solidFill>
                  <a:schemeClr val="tx2"/>
                </a:solidFill>
                <a:latin typeface="Calibri" pitchFamily="34" charset="0"/>
              </a:rPr>
              <a:t>”</a:t>
            </a:r>
            <a:r>
              <a:rPr lang="ru-RU" sz="3200">
                <a:solidFill>
                  <a:schemeClr val="tx2"/>
                </a:solidFill>
                <a:latin typeface="Calibri" pitchFamily="34" charset="0"/>
              </a:rPr>
              <a:t> на формирование политики? </a:t>
            </a:r>
            <a:br>
              <a:rPr lang="ru-RU" sz="3200">
                <a:solidFill>
                  <a:schemeClr val="tx2"/>
                </a:solidFill>
                <a:latin typeface="Calibri" pitchFamily="34" charset="0"/>
              </a:rPr>
            </a:br>
            <a:endParaRPr lang="ru-RU" sz="3200">
              <a:solidFill>
                <a:schemeClr val="tx2"/>
              </a:solidFill>
              <a:latin typeface="Calibri"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500" y="500063"/>
            <a:ext cx="8153400" cy="990600"/>
          </a:xfrm>
        </p:spPr>
        <p:txBody>
          <a:bodyPr>
            <a:normAutofit fontScale="90000"/>
          </a:bodyPr>
          <a:lstStyle/>
          <a:p>
            <a:pPr eaLnBrk="1" fontAlgn="auto" hangingPunct="1">
              <a:spcAft>
                <a:spcPts val="0"/>
              </a:spcAft>
              <a:defRPr/>
            </a:pPr>
            <a:r>
              <a:rPr lang="ru-RU" sz="4200" dirty="0" smtClean="0"/>
              <a:t>Как готовить рекомендации для улучшения экологической политики?</a:t>
            </a:r>
            <a:r>
              <a:rPr lang="ru-RU" dirty="0" smtClean="0"/>
              <a:t/>
            </a:r>
            <a:br>
              <a:rPr lang="ru-RU" dirty="0" smtClean="0"/>
            </a:br>
            <a:endParaRPr lang="ru-RU" dirty="0"/>
          </a:p>
        </p:txBody>
      </p:sp>
      <p:sp>
        <p:nvSpPr>
          <p:cNvPr id="53250" name="Содержимое 2"/>
          <p:cNvSpPr>
            <a:spLocks noGrp="1"/>
          </p:cNvSpPr>
          <p:nvPr>
            <p:ph sz="quarter" idx="1"/>
          </p:nvPr>
        </p:nvSpPr>
        <p:spPr>
          <a:xfrm>
            <a:off x="323850" y="1600200"/>
            <a:ext cx="8442325" cy="4924425"/>
          </a:xfrm>
        </p:spPr>
        <p:txBody>
          <a:bodyPr/>
          <a:lstStyle/>
          <a:p>
            <a:pPr eaLnBrk="1" hangingPunct="1"/>
            <a:r>
              <a:rPr lang="ru-RU" smtClean="0"/>
              <a:t>аргументировать важность решения проблемы на основе четких фактов и цифр</a:t>
            </a:r>
          </a:p>
          <a:p>
            <a:pPr eaLnBrk="1" hangingPunct="1"/>
            <a:r>
              <a:rPr lang="ru-RU" smtClean="0"/>
              <a:t>объяснить почему решение этой проблемы в интересах государства</a:t>
            </a:r>
          </a:p>
          <a:p>
            <a:pPr eaLnBrk="1" hangingPunct="1"/>
            <a:r>
              <a:rPr lang="ru-RU" smtClean="0"/>
              <a:t>предложите один или несколько вариантов решения проблемы и опишите вариант, который является наиболее перспективным для внедрения</a:t>
            </a:r>
          </a:p>
          <a:p>
            <a:pPr eaLnBrk="1" hangingPunct="1"/>
            <a:r>
              <a:rPr lang="ru-RU" smtClean="0"/>
              <a:t>- можно строить аргументы на основе критериев анализа политики</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p:cNvSpPr>
          <p:nvPr>
            <p:ph type="title"/>
          </p:nvPr>
        </p:nvSpPr>
        <p:spPr>
          <a:xfrm>
            <a:off x="609600" y="228600"/>
            <a:ext cx="8153400" cy="990600"/>
          </a:xfrm>
        </p:spPr>
        <p:txBody>
          <a:bodyPr/>
          <a:lstStyle/>
          <a:p>
            <a:r>
              <a:rPr lang="ru-RU" smtClean="0"/>
              <a:t>Полезные ссылки</a:t>
            </a:r>
          </a:p>
        </p:txBody>
      </p:sp>
      <p:sp>
        <p:nvSpPr>
          <p:cNvPr id="64515" name="Rectangle 3"/>
          <p:cNvSpPr>
            <a:spLocks noGrp="1"/>
          </p:cNvSpPr>
          <p:nvPr>
            <p:ph type="body" idx="1"/>
          </p:nvPr>
        </p:nvSpPr>
        <p:spPr>
          <a:xfrm>
            <a:off x="179388" y="1600200"/>
            <a:ext cx="8964612" cy="5257800"/>
          </a:xfrm>
        </p:spPr>
        <p:txBody>
          <a:bodyPr/>
          <a:lstStyle/>
          <a:p>
            <a:pPr>
              <a:lnSpc>
                <a:spcPct val="80000"/>
              </a:lnSpc>
              <a:buFont typeface="Wingdings" pitchFamily="2" charset="2"/>
              <a:buNone/>
            </a:pPr>
            <a:r>
              <a:rPr lang="ru-RU" sz="1600" b="1" smtClean="0"/>
              <a:t>Экологизация налоговой системы в России:</a:t>
            </a:r>
          </a:p>
          <a:p>
            <a:pPr>
              <a:lnSpc>
                <a:spcPct val="80000"/>
              </a:lnSpc>
              <a:buFont typeface="Wingdings" pitchFamily="2" charset="2"/>
              <a:buNone/>
            </a:pPr>
            <a:r>
              <a:rPr lang="ru-RU" sz="1600" smtClean="0">
                <a:hlinkClick r:id="rId3"/>
              </a:rPr>
              <a:t>http://www.wwf.ru/data/economy/benuat.pdf</a:t>
            </a:r>
            <a:endParaRPr lang="ru-RU" sz="1600" smtClean="0"/>
          </a:p>
          <a:p>
            <a:pPr>
              <a:lnSpc>
                <a:spcPct val="80000"/>
              </a:lnSpc>
              <a:buFont typeface="Wingdings" pitchFamily="2" charset="2"/>
              <a:buNone/>
            </a:pPr>
            <a:r>
              <a:rPr lang="ru-RU" sz="1600" b="1" smtClean="0"/>
              <a:t>The Task Force for the Implementation of the Environmental Action Programme for Eastern Europe, Caucasus and Central Asia (EECCA) countries</a:t>
            </a:r>
          </a:p>
          <a:p>
            <a:pPr>
              <a:lnSpc>
                <a:spcPct val="80000"/>
              </a:lnSpc>
              <a:buFont typeface="Wingdings" pitchFamily="2" charset="2"/>
              <a:buNone/>
            </a:pPr>
            <a:r>
              <a:rPr lang="ru-RU" sz="1600" smtClean="0">
                <a:hlinkClick r:id="rId4"/>
              </a:rPr>
              <a:t>http://www.oecd.org/document/2/0,3343,en_2649_201185_1875778_1_1_1_1,00.html</a:t>
            </a:r>
            <a:endParaRPr lang="ru-RU" sz="1600" smtClean="0"/>
          </a:p>
          <a:p>
            <a:pPr>
              <a:lnSpc>
                <a:spcPct val="80000"/>
              </a:lnSpc>
              <a:buFont typeface="Wingdings" pitchFamily="2" charset="2"/>
              <a:buNone/>
            </a:pPr>
            <a:r>
              <a:rPr lang="ru-RU" sz="1600" b="1" smtClean="0"/>
              <a:t>Инструменты экологической политики и планы действий по охране окружающей среды(НПДООС</a:t>
            </a:r>
            <a:r>
              <a:rPr lang="ru-RU" sz="1600" smtClean="0"/>
              <a:t>) </a:t>
            </a:r>
          </a:p>
          <a:p>
            <a:pPr>
              <a:lnSpc>
                <a:spcPct val="80000"/>
              </a:lnSpc>
              <a:buFont typeface="Wingdings" pitchFamily="2" charset="2"/>
              <a:buNone/>
            </a:pPr>
            <a:r>
              <a:rPr lang="ru-RU" sz="1600" smtClean="0">
                <a:hlinkClick r:id="rId5"/>
              </a:rPr>
              <a:t>http://www.oecdru.org/eap/plans.html</a:t>
            </a:r>
            <a:endParaRPr lang="ru-RU" sz="1600" smtClean="0"/>
          </a:p>
          <a:p>
            <a:pPr>
              <a:lnSpc>
                <a:spcPct val="80000"/>
              </a:lnSpc>
              <a:buFont typeface="Wingdings" pitchFamily="2" charset="2"/>
              <a:buNone/>
            </a:pPr>
            <a:r>
              <a:rPr lang="ru-RU" sz="1600" b="1" smtClean="0"/>
              <a:t>Experience with Market-Based Environmental Policy Instruments</a:t>
            </a:r>
          </a:p>
          <a:p>
            <a:pPr>
              <a:lnSpc>
                <a:spcPct val="80000"/>
              </a:lnSpc>
              <a:buFont typeface="Wingdings" pitchFamily="2" charset="2"/>
              <a:buNone/>
            </a:pPr>
            <a:r>
              <a:rPr lang="ru-RU" sz="1600" smtClean="0">
                <a:hlinkClick r:id="rId6"/>
              </a:rPr>
              <a:t>http://www.rff.org/documents/RFF-DP-01-58.pdf</a:t>
            </a:r>
            <a:endParaRPr lang="ru-RU" sz="1600" smtClean="0"/>
          </a:p>
          <a:p>
            <a:pPr>
              <a:lnSpc>
                <a:spcPct val="80000"/>
              </a:lnSpc>
              <a:buFont typeface="Wingdings" pitchFamily="2" charset="2"/>
              <a:buNone/>
            </a:pPr>
            <a:r>
              <a:rPr lang="ru-RU" sz="1600" b="1" smtClean="0"/>
              <a:t>Policy Mixes: Packages of environmental policy instruments </a:t>
            </a:r>
          </a:p>
          <a:p>
            <a:pPr>
              <a:lnSpc>
                <a:spcPct val="80000"/>
              </a:lnSpc>
              <a:buFont typeface="Wingdings" pitchFamily="2" charset="2"/>
              <a:buNone/>
            </a:pPr>
            <a:r>
              <a:rPr lang="ru-RU" sz="1600" smtClean="0">
                <a:hlinkClick r:id="rId7"/>
              </a:rPr>
              <a:t>http://www.oecd.org/document/46/0,3746,en_2649_34291_1835950_1_1_1_1,00.html</a:t>
            </a:r>
            <a:endParaRPr lang="ru-RU" sz="1600" smtClean="0"/>
          </a:p>
          <a:p>
            <a:pPr>
              <a:lnSpc>
                <a:spcPct val="80000"/>
              </a:lnSpc>
              <a:buFont typeface="Wingdings" pitchFamily="2" charset="2"/>
              <a:buNone/>
            </a:pPr>
            <a:r>
              <a:rPr lang="ru-RU" sz="1600" b="1" smtClean="0"/>
              <a:t>The Use of Economic Instruments in Environmental Policy: Opportunities and Challenges</a:t>
            </a:r>
          </a:p>
          <a:p>
            <a:pPr>
              <a:lnSpc>
                <a:spcPct val="80000"/>
              </a:lnSpc>
              <a:buFont typeface="Wingdings" pitchFamily="2" charset="2"/>
              <a:buNone/>
            </a:pPr>
            <a:r>
              <a:rPr lang="ru-RU" sz="1600" smtClean="0">
                <a:hlinkClick r:id="rId8"/>
              </a:rPr>
              <a:t>http://www.unep.ch/etb/publications/EconInst/econInstruOppChnaFin.pdf</a:t>
            </a:r>
            <a:endParaRPr lang="ru-RU" sz="1600" smtClean="0"/>
          </a:p>
          <a:p>
            <a:pPr>
              <a:lnSpc>
                <a:spcPct val="80000"/>
              </a:lnSpc>
              <a:buFont typeface="Wingdings" pitchFamily="2" charset="2"/>
              <a:buNone/>
            </a:pPr>
            <a:r>
              <a:rPr lang="en-US" sz="1600" b="1" smtClean="0">
                <a:latin typeface="Calibri" pitchFamily="34" charset="0"/>
              </a:rPr>
              <a:t>Economic instruments in environmental policy:</a:t>
            </a:r>
          </a:p>
          <a:p>
            <a:pPr>
              <a:lnSpc>
                <a:spcPct val="80000"/>
              </a:lnSpc>
              <a:buFont typeface="Wingdings" pitchFamily="2" charset="2"/>
              <a:buNone/>
            </a:pPr>
            <a:r>
              <a:rPr lang="ru-RU" sz="1600" smtClean="0">
                <a:hlinkClick r:id="rId9"/>
              </a:rPr>
              <a:t>http://www.economicinstruments.com/</a:t>
            </a:r>
            <a:endParaRPr lang="en-US" sz="1600" smtClean="0">
              <a:latin typeface="Calibri" pitchFamily="34" charset="0"/>
            </a:endParaRPr>
          </a:p>
          <a:p>
            <a:pPr>
              <a:lnSpc>
                <a:spcPct val="80000"/>
              </a:lnSpc>
              <a:buFont typeface="Wingdings" pitchFamily="2" charset="2"/>
              <a:buNone/>
            </a:pPr>
            <a:r>
              <a:rPr lang="ru-RU" sz="1600" b="1" smtClean="0"/>
              <a:t>Choosing environmental policy: </a:t>
            </a:r>
            <a:r>
              <a:rPr lang="ru-RU" sz="1600" smtClean="0"/>
              <a:t>comparing instruments and outcomes in the United States and Europe</a:t>
            </a:r>
            <a:endParaRPr lang="en-US" sz="1600" smtClean="0">
              <a:latin typeface="Calibri" pitchFamily="34" charset="0"/>
            </a:endParaRPr>
          </a:p>
          <a:p>
            <a:pPr>
              <a:lnSpc>
                <a:spcPct val="80000"/>
              </a:lnSpc>
              <a:buFont typeface="Wingdings" pitchFamily="2" charset="2"/>
              <a:buNone/>
            </a:pPr>
            <a:r>
              <a:rPr lang="ru-RU" sz="1600" smtClean="0"/>
              <a:t>http://books.google.com/books/about/Choosing_environmental_policy.html?id=JQ0vBINSp_MC</a:t>
            </a:r>
          </a:p>
          <a:p>
            <a:pPr>
              <a:lnSpc>
                <a:spcPct val="80000"/>
              </a:lnSpc>
              <a:buFont typeface="Wingdings" pitchFamily="2" charset="2"/>
              <a:buNone/>
            </a:pPr>
            <a:endParaRPr lang="ru-RU" sz="160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Заголовок 1"/>
          <p:cNvSpPr>
            <a:spLocks noGrp="1"/>
          </p:cNvSpPr>
          <p:nvPr>
            <p:ph type="title"/>
          </p:nvPr>
        </p:nvSpPr>
        <p:spPr/>
        <p:txBody>
          <a:bodyPr/>
          <a:lstStyle/>
          <a:p>
            <a:pPr eaLnBrk="1" hangingPunct="1"/>
            <a:r>
              <a:rPr lang="ru-RU" sz="4000" smtClean="0"/>
              <a:t>Что такое экологическая политика?</a:t>
            </a:r>
          </a:p>
        </p:txBody>
      </p:sp>
      <p:sp>
        <p:nvSpPr>
          <p:cNvPr id="20482" name="Текст 2"/>
          <p:cNvSpPr>
            <a:spLocks noGrp="1"/>
          </p:cNvSpPr>
          <p:nvPr>
            <p:ph type="body" idx="2"/>
          </p:nvPr>
        </p:nvSpPr>
        <p:spPr>
          <a:xfrm>
            <a:off x="609600" y="1752600"/>
            <a:ext cx="7748588" cy="4343400"/>
          </a:xfrm>
        </p:spPr>
        <p:txBody>
          <a:bodyPr/>
          <a:lstStyle/>
          <a:p>
            <a:pPr>
              <a:spcAft>
                <a:spcPct val="0"/>
              </a:spcAft>
            </a:pPr>
            <a:r>
              <a:rPr lang="ru-RU" sz="2800" b="1" i="1" dirty="0" smtClean="0">
                <a:solidFill>
                  <a:schemeClr val="tx1"/>
                </a:solidFill>
              </a:rPr>
              <a:t>Экологическая политика – это с</a:t>
            </a:r>
            <a:r>
              <a:rPr lang="uk-UA" sz="2800" b="1" i="1" dirty="0" err="1" smtClean="0">
                <a:solidFill>
                  <a:schemeClr val="tx1"/>
                </a:solidFill>
              </a:rPr>
              <a:t>истема</a:t>
            </a:r>
            <a:r>
              <a:rPr lang="uk-UA" sz="2800" b="1" i="1" dirty="0" smtClean="0">
                <a:solidFill>
                  <a:schemeClr val="tx1"/>
                </a:solidFill>
              </a:rPr>
              <a:t> </a:t>
            </a:r>
            <a:r>
              <a:rPr lang="uk-UA" sz="2800" b="1" i="1" dirty="0" err="1" smtClean="0">
                <a:solidFill>
                  <a:schemeClr val="tx1"/>
                </a:solidFill>
              </a:rPr>
              <a:t>мероприятий</a:t>
            </a:r>
            <a:r>
              <a:rPr lang="uk-UA" sz="2800" b="1" i="1" dirty="0" smtClean="0">
                <a:solidFill>
                  <a:schemeClr val="tx1"/>
                </a:solidFill>
              </a:rPr>
              <a:t>, </a:t>
            </a:r>
            <a:r>
              <a:rPr lang="uk-UA" sz="2800" b="1" i="1" dirty="0" err="1" smtClean="0">
                <a:solidFill>
                  <a:schemeClr val="tx1"/>
                </a:solidFill>
              </a:rPr>
              <a:t>направленн</a:t>
            </a:r>
            <a:r>
              <a:rPr lang="ru-RU" sz="2800" b="1" i="1" dirty="0" err="1" smtClean="0">
                <a:solidFill>
                  <a:schemeClr val="tx1"/>
                </a:solidFill>
              </a:rPr>
              <a:t>ы</a:t>
            </a:r>
            <a:r>
              <a:rPr lang="uk-UA" sz="2800" b="1" i="1" dirty="0" smtClean="0">
                <a:solidFill>
                  <a:schemeClr val="tx1"/>
                </a:solidFill>
              </a:rPr>
              <a:t>х на </a:t>
            </a:r>
            <a:r>
              <a:rPr lang="uk-UA" sz="2800" b="1" i="1" dirty="0" err="1" smtClean="0">
                <a:solidFill>
                  <a:schemeClr val="tx1"/>
                </a:solidFill>
              </a:rPr>
              <a:t>предотвращение</a:t>
            </a:r>
            <a:r>
              <a:rPr lang="uk-UA" sz="2800" b="1" i="1" dirty="0" smtClean="0">
                <a:solidFill>
                  <a:schemeClr val="tx1"/>
                </a:solidFill>
              </a:rPr>
              <a:t>, </a:t>
            </a:r>
            <a:r>
              <a:rPr lang="uk-UA" sz="2800" b="1" i="1" dirty="0" err="1" smtClean="0">
                <a:solidFill>
                  <a:schemeClr val="tx1"/>
                </a:solidFill>
              </a:rPr>
              <a:t>минимизацию</a:t>
            </a:r>
            <a:r>
              <a:rPr lang="uk-UA" sz="2800" b="1" i="1" dirty="0" smtClean="0">
                <a:solidFill>
                  <a:schemeClr val="tx1"/>
                </a:solidFill>
              </a:rPr>
              <a:t> и </a:t>
            </a:r>
            <a:r>
              <a:rPr lang="uk-UA" sz="2800" b="1" i="1" dirty="0" err="1" smtClean="0">
                <a:solidFill>
                  <a:schemeClr val="tx1"/>
                </a:solidFill>
              </a:rPr>
              <a:t>ликвидацию</a:t>
            </a:r>
            <a:r>
              <a:rPr lang="uk-UA" sz="2800" b="1" i="1" dirty="0" smtClean="0">
                <a:solidFill>
                  <a:schemeClr val="tx1"/>
                </a:solidFill>
              </a:rPr>
              <a:t> </a:t>
            </a:r>
            <a:r>
              <a:rPr lang="uk-UA" sz="2800" b="1" i="1" dirty="0" err="1" smtClean="0">
                <a:solidFill>
                  <a:schemeClr val="tx1"/>
                </a:solidFill>
              </a:rPr>
              <a:t>негативн</a:t>
            </a:r>
            <a:r>
              <a:rPr lang="ru-RU" sz="2800" b="1" i="1" dirty="0" err="1" smtClean="0">
                <a:solidFill>
                  <a:schemeClr val="tx1"/>
                </a:solidFill>
              </a:rPr>
              <a:t>ых</a:t>
            </a:r>
            <a:r>
              <a:rPr lang="ru-RU" sz="2800" b="1" i="1" dirty="0" smtClean="0">
                <a:solidFill>
                  <a:schemeClr val="tx1"/>
                </a:solidFill>
              </a:rPr>
              <a:t> последствий антропогенного влияния на природу и здоровье людей</a:t>
            </a:r>
            <a:endParaRPr lang="en-US" sz="2800" b="1" i="1" dirty="0" smtClean="0">
              <a:solidFill>
                <a:schemeClr val="tx1"/>
              </a:solidFill>
              <a:latin typeface="Calibri" pitchFamily="34" charset="0"/>
            </a:endParaRPr>
          </a:p>
          <a:p>
            <a:pPr eaLnBrk="1" hangingPunct="1"/>
            <a:endParaRPr lang="ru-RU" sz="2800" b="1" i="1" dirty="0" smtClean="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7825" y="285750"/>
            <a:ext cx="8766175" cy="990600"/>
          </a:xfrm>
        </p:spPr>
        <p:txBody>
          <a:bodyPr>
            <a:normAutofit fontScale="90000"/>
          </a:bodyPr>
          <a:lstStyle/>
          <a:p>
            <a:pPr eaLnBrk="1" fontAlgn="auto" hangingPunct="1">
              <a:spcAft>
                <a:spcPts val="0"/>
              </a:spcAft>
              <a:defRPr/>
            </a:pPr>
            <a:r>
              <a:rPr lang="ru-RU" dirty="0" smtClean="0">
                <a:solidFill>
                  <a:schemeClr val="accent6">
                    <a:lumMod val="50000"/>
                  </a:schemeClr>
                </a:solidFill>
              </a:rPr>
              <a:t>В чем заключается роль государства?</a:t>
            </a:r>
            <a:endParaRPr lang="ru-RU" dirty="0">
              <a:solidFill>
                <a:schemeClr val="accent6">
                  <a:lumMod val="50000"/>
                </a:schemeClr>
              </a:solidFill>
            </a:endParaRPr>
          </a:p>
        </p:txBody>
      </p:sp>
      <p:sp>
        <p:nvSpPr>
          <p:cNvPr id="22530" name="Содержимое 2"/>
          <p:cNvSpPr>
            <a:spLocks noGrp="1"/>
          </p:cNvSpPr>
          <p:nvPr>
            <p:ph sz="quarter" idx="1"/>
          </p:nvPr>
        </p:nvSpPr>
        <p:spPr>
          <a:xfrm>
            <a:off x="612775" y="1600200"/>
            <a:ext cx="8153400" cy="4495800"/>
          </a:xfrm>
        </p:spPr>
        <p:txBody>
          <a:bodyPr/>
          <a:lstStyle/>
          <a:p>
            <a:pPr eaLnBrk="1" hangingPunct="1"/>
            <a:r>
              <a:rPr lang="ru-RU" dirty="0" smtClean="0"/>
              <a:t>Решить все проблемы самостоятельно?</a:t>
            </a:r>
          </a:p>
          <a:p>
            <a:pPr eaLnBrk="1" hangingPunct="1"/>
            <a:r>
              <a:rPr lang="ru-RU" dirty="0" smtClean="0"/>
              <a:t>Профинансировать все из госбюджета?</a:t>
            </a:r>
          </a:p>
          <a:p>
            <a:pPr eaLnBrk="1" hangingPunct="1"/>
            <a:r>
              <a:rPr lang="ru-RU" dirty="0" smtClean="0">
                <a:solidFill>
                  <a:srgbClr val="C00000"/>
                </a:solidFill>
              </a:rPr>
              <a:t>Создать условия для решения проблемы!</a:t>
            </a:r>
          </a:p>
          <a:p>
            <a:pPr eaLnBrk="1" hangingPunct="1">
              <a:buFont typeface="Wingdings" pitchFamily="2" charset="2"/>
              <a:buNone/>
            </a:pPr>
            <a:r>
              <a:rPr lang="ru-RU" dirty="0" smtClean="0"/>
              <a:t>    - прозрачное законодательство для бизнеса и населения;</a:t>
            </a:r>
          </a:p>
          <a:p>
            <a:pPr eaLnBrk="1" hangingPunct="1">
              <a:buFont typeface="Wingdings" pitchFamily="2" charset="2"/>
              <a:buNone/>
            </a:pPr>
            <a:r>
              <a:rPr lang="ru-RU" dirty="0" smtClean="0"/>
              <a:t>   - экономические стимулы;</a:t>
            </a:r>
          </a:p>
          <a:p>
            <a:pPr eaLnBrk="1" hangingPunct="1">
              <a:buFont typeface="Wingdings" pitchFamily="2" charset="2"/>
              <a:buNone/>
            </a:pPr>
            <a:r>
              <a:rPr lang="ru-RU" dirty="0" smtClean="0"/>
              <a:t>   - контроль за исполнением   законодательства.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Effect transition="in" filter="wipe(down)">
                                      <p:cBhvr>
                                        <p:cTn id="7" dur="500"/>
                                        <p:tgtEl>
                                          <p:spTgt spid="225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530">
                                            <p:txEl>
                                              <p:pRg st="1" end="1"/>
                                            </p:txEl>
                                          </p:spTgt>
                                        </p:tgtEl>
                                        <p:attrNameLst>
                                          <p:attrName>style.visibility</p:attrName>
                                        </p:attrNameLst>
                                      </p:cBhvr>
                                      <p:to>
                                        <p:strVal val="visible"/>
                                      </p:to>
                                    </p:set>
                                    <p:animEffect transition="in" filter="wipe(down)">
                                      <p:cBhvr>
                                        <p:cTn id="12" dur="500"/>
                                        <p:tgtEl>
                                          <p:spTgt spid="2253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2530">
                                            <p:txEl>
                                              <p:pRg st="2" end="2"/>
                                            </p:txEl>
                                          </p:spTgt>
                                        </p:tgtEl>
                                        <p:attrNameLst>
                                          <p:attrName>style.visibility</p:attrName>
                                        </p:attrNameLst>
                                      </p:cBhvr>
                                      <p:to>
                                        <p:strVal val="visible"/>
                                      </p:to>
                                    </p:set>
                                    <p:animEffect transition="in" filter="wipe(down)">
                                      <p:cBhvr>
                                        <p:cTn id="17" dur="500"/>
                                        <p:tgtEl>
                                          <p:spTgt spid="22530">
                                            <p:txEl>
                                              <p:pRg st="2" end="2"/>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22530">
                                            <p:txEl>
                                              <p:pRg st="3" end="3"/>
                                            </p:txEl>
                                          </p:spTgt>
                                        </p:tgtEl>
                                        <p:attrNameLst>
                                          <p:attrName>style.visibility</p:attrName>
                                        </p:attrNameLst>
                                      </p:cBhvr>
                                      <p:to>
                                        <p:strVal val="visible"/>
                                      </p:to>
                                    </p:set>
                                    <p:animEffect transition="in" filter="wipe(down)">
                                      <p:cBhvr>
                                        <p:cTn id="20" dur="500"/>
                                        <p:tgtEl>
                                          <p:spTgt spid="22530">
                                            <p:txEl>
                                              <p:pRg st="3" end="3"/>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22530">
                                            <p:txEl>
                                              <p:pRg st="4" end="4"/>
                                            </p:txEl>
                                          </p:spTgt>
                                        </p:tgtEl>
                                        <p:attrNameLst>
                                          <p:attrName>style.visibility</p:attrName>
                                        </p:attrNameLst>
                                      </p:cBhvr>
                                      <p:to>
                                        <p:strVal val="visible"/>
                                      </p:to>
                                    </p:set>
                                    <p:animEffect transition="in" filter="wipe(down)">
                                      <p:cBhvr>
                                        <p:cTn id="23" dur="500"/>
                                        <p:tgtEl>
                                          <p:spTgt spid="22530">
                                            <p:txEl>
                                              <p:pRg st="4" end="4"/>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22530">
                                            <p:txEl>
                                              <p:pRg st="5" end="5"/>
                                            </p:txEl>
                                          </p:spTgt>
                                        </p:tgtEl>
                                        <p:attrNameLst>
                                          <p:attrName>style.visibility</p:attrName>
                                        </p:attrNameLst>
                                      </p:cBhvr>
                                      <p:to>
                                        <p:strVal val="visible"/>
                                      </p:to>
                                    </p:set>
                                    <p:animEffect transition="in" filter="wipe(down)">
                                      <p:cBhvr>
                                        <p:cTn id="26" dur="500"/>
                                        <p:tgtEl>
                                          <p:spTgt spid="2253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775" y="228600"/>
            <a:ext cx="8153400" cy="990600"/>
          </a:xfrm>
        </p:spPr>
        <p:txBody>
          <a:bodyPr>
            <a:normAutofit fontScale="90000"/>
          </a:bodyPr>
          <a:lstStyle/>
          <a:p>
            <a:pPr eaLnBrk="1" fontAlgn="auto" hangingPunct="1">
              <a:spcAft>
                <a:spcPts val="0"/>
              </a:spcAft>
              <a:defRPr/>
            </a:pPr>
            <a:r>
              <a:rPr lang="ru-RU" dirty="0" smtClean="0"/>
              <a:t>Почему НПО </a:t>
            </a:r>
            <a:r>
              <a:rPr lang="ru-RU" dirty="0" smtClean="0"/>
              <a:t>важно</a:t>
            </a:r>
            <a:r>
              <a:rPr lang="ru-RU" dirty="0" smtClean="0"/>
              <a:t> </a:t>
            </a:r>
            <a:r>
              <a:rPr lang="ru-RU" dirty="0" smtClean="0"/>
              <a:t>работать с правительством?</a:t>
            </a:r>
            <a:endParaRPr lang="ru-RU" dirty="0"/>
          </a:p>
        </p:txBody>
      </p:sp>
      <p:sp>
        <p:nvSpPr>
          <p:cNvPr id="24578" name="Содержимое 2"/>
          <p:cNvSpPr>
            <a:spLocks noGrp="1"/>
          </p:cNvSpPr>
          <p:nvPr>
            <p:ph sz="quarter" idx="1"/>
          </p:nvPr>
        </p:nvSpPr>
        <p:spPr>
          <a:xfrm>
            <a:off x="611188" y="1600200"/>
            <a:ext cx="8154987" cy="4852988"/>
          </a:xfrm>
        </p:spPr>
        <p:txBody>
          <a:bodyPr/>
          <a:lstStyle/>
          <a:p>
            <a:pPr eaLnBrk="1" hangingPunct="1">
              <a:lnSpc>
                <a:spcPct val="90000"/>
              </a:lnSpc>
            </a:pPr>
            <a:r>
              <a:rPr lang="ru-RU" sz="2500" dirty="0" smtClean="0"/>
              <a:t>человеческие и материальные ресурсы НПО очень ограничены =</a:t>
            </a:r>
            <a:r>
              <a:rPr lang="en-US" sz="2500" dirty="0" smtClean="0"/>
              <a:t>&gt; </a:t>
            </a:r>
            <a:r>
              <a:rPr lang="uk-UA" sz="2500" dirty="0" smtClean="0"/>
              <a:t>в</a:t>
            </a:r>
            <a:r>
              <a:rPr lang="ru-RU" sz="2500" dirty="0" err="1" smtClean="0"/>
              <a:t>ы</a:t>
            </a:r>
            <a:r>
              <a:rPr lang="ru-RU" sz="2500" dirty="0" smtClean="0"/>
              <a:t> не можете решить все проблемы самостоятельно</a:t>
            </a:r>
          </a:p>
          <a:p>
            <a:pPr eaLnBrk="1" hangingPunct="1">
              <a:lnSpc>
                <a:spcPct val="90000"/>
              </a:lnSpc>
            </a:pPr>
            <a:r>
              <a:rPr lang="ru-RU" sz="2500" dirty="0" smtClean="0"/>
              <a:t>необходимый комплексный подход на уровне всей страны (один проект НПО – это всего лишь капля в море для решения большой проблемы)</a:t>
            </a:r>
          </a:p>
          <a:p>
            <a:pPr eaLnBrk="1" hangingPunct="1">
              <a:lnSpc>
                <a:spcPct val="90000"/>
              </a:lnSpc>
            </a:pPr>
            <a:r>
              <a:rPr lang="ru-RU" sz="2500" dirty="0" smtClean="0"/>
              <a:t>в сотрудничестве с правительством  можно получить позитивный результат (у вас есть ресурсы и возможности, которых нет у них, и, наоборот)</a:t>
            </a:r>
          </a:p>
          <a:p>
            <a:pPr eaLnBrk="1" hangingPunct="1">
              <a:lnSpc>
                <a:spcPct val="90000"/>
              </a:lnSpc>
            </a:pPr>
            <a:r>
              <a:rPr lang="ru-RU" sz="2500" dirty="0" smtClean="0">
                <a:solidFill>
                  <a:srgbClr val="CC0000"/>
                </a:solidFill>
              </a:rPr>
              <a:t>Это их (правительства) работа!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Effect transition="in" filter="wipe(down)">
                                      <p:cBhvr>
                                        <p:cTn id="7" dur="500"/>
                                        <p:tgtEl>
                                          <p:spTgt spid="245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578">
                                            <p:txEl>
                                              <p:pRg st="1" end="1"/>
                                            </p:txEl>
                                          </p:spTgt>
                                        </p:tgtEl>
                                        <p:attrNameLst>
                                          <p:attrName>style.visibility</p:attrName>
                                        </p:attrNameLst>
                                      </p:cBhvr>
                                      <p:to>
                                        <p:strVal val="visible"/>
                                      </p:to>
                                    </p:set>
                                    <p:animEffect transition="in" filter="wipe(down)">
                                      <p:cBhvr>
                                        <p:cTn id="12" dur="500"/>
                                        <p:tgtEl>
                                          <p:spTgt spid="2457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4578">
                                            <p:txEl>
                                              <p:pRg st="2" end="2"/>
                                            </p:txEl>
                                          </p:spTgt>
                                        </p:tgtEl>
                                        <p:attrNameLst>
                                          <p:attrName>style.visibility</p:attrName>
                                        </p:attrNameLst>
                                      </p:cBhvr>
                                      <p:to>
                                        <p:strVal val="visible"/>
                                      </p:to>
                                    </p:set>
                                    <p:animEffect transition="in" filter="wipe(down)">
                                      <p:cBhvr>
                                        <p:cTn id="17" dur="500"/>
                                        <p:tgtEl>
                                          <p:spTgt spid="2457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4578">
                                            <p:txEl>
                                              <p:pRg st="3" end="3"/>
                                            </p:txEl>
                                          </p:spTgt>
                                        </p:tgtEl>
                                        <p:attrNameLst>
                                          <p:attrName>style.visibility</p:attrName>
                                        </p:attrNameLst>
                                      </p:cBhvr>
                                      <p:to>
                                        <p:strVal val="visible"/>
                                      </p:to>
                                    </p:set>
                                    <p:animEffect transition="in" filter="wipe(down)">
                                      <p:cBhvr>
                                        <p:cTn id="22" dur="500"/>
                                        <p:tgtEl>
                                          <p:spTgt spid="2457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Заголовок 2"/>
          <p:cNvSpPr>
            <a:spLocks noGrp="1"/>
          </p:cNvSpPr>
          <p:nvPr>
            <p:ph type="title"/>
          </p:nvPr>
        </p:nvSpPr>
        <p:spPr>
          <a:xfrm>
            <a:off x="1619250" y="5516563"/>
            <a:ext cx="7315200" cy="685800"/>
          </a:xfrm>
        </p:spPr>
        <p:txBody>
          <a:bodyPr/>
          <a:lstStyle/>
          <a:p>
            <a:pPr eaLnBrk="1" hangingPunct="1"/>
            <a:r>
              <a:rPr lang="ru-RU" b="1" smtClean="0">
                <a:solidFill>
                  <a:schemeClr val="tx1"/>
                </a:solidFill>
              </a:rPr>
              <a:t>Решение экологических проблем: обычно это происходит так…</a:t>
            </a:r>
          </a:p>
        </p:txBody>
      </p:sp>
      <p:sp>
        <p:nvSpPr>
          <p:cNvPr id="4" name="Рисунок 3"/>
          <p:cNvSpPr>
            <a:spLocks noGrp="1"/>
          </p:cNvSpPr>
          <p:nvPr>
            <p:ph type="pic" idx="1"/>
          </p:nvPr>
        </p:nvSpPr>
        <p:spPr>
          <a:xfrm>
            <a:off x="1560513" y="0"/>
            <a:ext cx="7583487" cy="4568825"/>
          </a:xfrm>
        </p:spPr>
      </p:sp>
      <p:sp>
        <p:nvSpPr>
          <p:cNvPr id="26627" name="Rectangle 5"/>
          <p:cNvSpPr>
            <a:spLocks noChangeArrowheads="1"/>
          </p:cNvSpPr>
          <p:nvPr/>
        </p:nvSpPr>
        <p:spPr bwMode="auto">
          <a:xfrm>
            <a:off x="0" y="0"/>
            <a:ext cx="9144000" cy="4581525"/>
          </a:xfrm>
          <a:prstGeom prst="rect">
            <a:avLst/>
          </a:prstGeom>
          <a:solidFill>
            <a:schemeClr val="bg1"/>
          </a:solidFill>
          <a:ln w="9525">
            <a:noFill/>
            <a:miter lim="800000"/>
            <a:headEnd/>
            <a:tailEnd/>
          </a:ln>
        </p:spPr>
        <p:txBody>
          <a:bodyPr wrap="none" anchor="ctr"/>
          <a:lstStyle/>
          <a:p>
            <a:pPr algn="ctr"/>
            <a:endParaRPr lang="ru-RU"/>
          </a:p>
        </p:txBody>
      </p:sp>
      <p:pic>
        <p:nvPicPr>
          <p:cNvPr id="26628" name="Picture 7"/>
          <p:cNvPicPr>
            <a:picLocks noChangeAspect="1" noChangeArrowheads="1"/>
          </p:cNvPicPr>
          <p:nvPr/>
        </p:nvPicPr>
        <p:blipFill>
          <a:blip r:embed="rId2"/>
          <a:srcRect/>
          <a:stretch>
            <a:fillRect/>
          </a:stretch>
        </p:blipFill>
        <p:spPr bwMode="auto">
          <a:xfrm>
            <a:off x="179388" y="3141663"/>
            <a:ext cx="1223962" cy="1223962"/>
          </a:xfrm>
          <a:prstGeom prst="rect">
            <a:avLst/>
          </a:prstGeom>
          <a:noFill/>
          <a:ln w="9525">
            <a:noFill/>
            <a:miter lim="800000"/>
            <a:headEnd/>
            <a:tailEnd/>
          </a:ln>
        </p:spPr>
      </p:pic>
      <p:pic>
        <p:nvPicPr>
          <p:cNvPr id="26629" name="Picture 8"/>
          <p:cNvPicPr>
            <a:picLocks noChangeAspect="1" noChangeArrowheads="1"/>
          </p:cNvPicPr>
          <p:nvPr/>
        </p:nvPicPr>
        <p:blipFill>
          <a:blip r:embed="rId3"/>
          <a:srcRect/>
          <a:stretch>
            <a:fillRect/>
          </a:stretch>
        </p:blipFill>
        <p:spPr bwMode="auto">
          <a:xfrm>
            <a:off x="2339975" y="765175"/>
            <a:ext cx="2520950" cy="1808163"/>
          </a:xfrm>
          <a:prstGeom prst="rect">
            <a:avLst/>
          </a:prstGeom>
          <a:noFill/>
          <a:ln w="9525">
            <a:noFill/>
            <a:miter lim="800000"/>
            <a:headEnd/>
            <a:tailEnd/>
          </a:ln>
        </p:spPr>
      </p:pic>
      <p:pic>
        <p:nvPicPr>
          <p:cNvPr id="26630" name="Picture 9"/>
          <p:cNvPicPr>
            <a:picLocks noChangeAspect="1" noChangeArrowheads="1"/>
          </p:cNvPicPr>
          <p:nvPr/>
        </p:nvPicPr>
        <p:blipFill>
          <a:blip r:embed="rId4"/>
          <a:srcRect/>
          <a:stretch>
            <a:fillRect/>
          </a:stretch>
        </p:blipFill>
        <p:spPr bwMode="auto">
          <a:xfrm>
            <a:off x="4787900" y="3068638"/>
            <a:ext cx="1223963" cy="1223962"/>
          </a:xfrm>
          <a:prstGeom prst="rect">
            <a:avLst/>
          </a:prstGeom>
          <a:noFill/>
          <a:ln w="9525">
            <a:noFill/>
            <a:miter lim="800000"/>
            <a:headEnd/>
            <a:tailEnd/>
          </a:ln>
        </p:spPr>
      </p:pic>
      <p:pic>
        <p:nvPicPr>
          <p:cNvPr id="26631" name="Picture 10"/>
          <p:cNvPicPr>
            <a:picLocks noChangeAspect="1" noChangeArrowheads="1"/>
          </p:cNvPicPr>
          <p:nvPr/>
        </p:nvPicPr>
        <p:blipFill>
          <a:blip r:embed="rId5"/>
          <a:srcRect/>
          <a:stretch>
            <a:fillRect/>
          </a:stretch>
        </p:blipFill>
        <p:spPr bwMode="auto">
          <a:xfrm>
            <a:off x="7308850" y="620713"/>
            <a:ext cx="1655763" cy="1239837"/>
          </a:xfrm>
          <a:prstGeom prst="rect">
            <a:avLst/>
          </a:prstGeom>
          <a:noFill/>
          <a:ln w="9525">
            <a:noFill/>
            <a:miter lim="800000"/>
            <a:headEnd/>
            <a:tailEnd/>
          </a:ln>
        </p:spPr>
      </p:pic>
      <p:pic>
        <p:nvPicPr>
          <p:cNvPr id="26632" name="Picture 11"/>
          <p:cNvPicPr>
            <a:picLocks noChangeAspect="1" noChangeArrowheads="1"/>
          </p:cNvPicPr>
          <p:nvPr/>
        </p:nvPicPr>
        <p:blipFill>
          <a:blip r:embed="rId6"/>
          <a:srcRect/>
          <a:stretch>
            <a:fillRect/>
          </a:stretch>
        </p:blipFill>
        <p:spPr bwMode="auto">
          <a:xfrm>
            <a:off x="7504113" y="3357563"/>
            <a:ext cx="1639887" cy="2011362"/>
          </a:xfrm>
          <a:prstGeom prst="rect">
            <a:avLst/>
          </a:prstGeom>
          <a:noFill/>
          <a:ln w="9525">
            <a:noFill/>
            <a:miter lim="800000"/>
            <a:headEnd/>
            <a:tailEnd/>
          </a:ln>
        </p:spPr>
      </p:pic>
      <p:sp>
        <p:nvSpPr>
          <p:cNvPr id="26633" name="Rectangle 12"/>
          <p:cNvSpPr>
            <a:spLocks noChangeArrowheads="1"/>
          </p:cNvSpPr>
          <p:nvPr/>
        </p:nvSpPr>
        <p:spPr bwMode="auto">
          <a:xfrm>
            <a:off x="250825" y="2205038"/>
            <a:ext cx="1441450" cy="935037"/>
          </a:xfrm>
          <a:prstGeom prst="rect">
            <a:avLst/>
          </a:prstGeom>
          <a:solidFill>
            <a:schemeClr val="bg1"/>
          </a:solidFill>
          <a:ln w="9525">
            <a:noFill/>
            <a:miter lim="800000"/>
            <a:headEnd/>
            <a:tailEnd/>
          </a:ln>
        </p:spPr>
        <p:txBody>
          <a:bodyPr wrap="none" anchor="ctr"/>
          <a:lstStyle/>
          <a:p>
            <a:pPr algn="ctr"/>
            <a:r>
              <a:rPr lang="ru-RU" sz="1600"/>
              <a:t>случилась</a:t>
            </a:r>
          </a:p>
          <a:p>
            <a:pPr algn="ctr"/>
            <a:r>
              <a:rPr lang="ru-RU" sz="1600"/>
              <a:t>экологическая </a:t>
            </a:r>
          </a:p>
          <a:p>
            <a:pPr algn="ctr"/>
            <a:r>
              <a:rPr lang="ru-RU" sz="1600"/>
              <a:t>катастрофа</a:t>
            </a:r>
          </a:p>
        </p:txBody>
      </p:sp>
      <p:sp>
        <p:nvSpPr>
          <p:cNvPr id="26634" name="Rectangle 13"/>
          <p:cNvSpPr>
            <a:spLocks noChangeArrowheads="1"/>
          </p:cNvSpPr>
          <p:nvPr/>
        </p:nvSpPr>
        <p:spPr bwMode="auto">
          <a:xfrm>
            <a:off x="2339975" y="260350"/>
            <a:ext cx="2376488" cy="431800"/>
          </a:xfrm>
          <a:prstGeom prst="rect">
            <a:avLst/>
          </a:prstGeom>
          <a:solidFill>
            <a:schemeClr val="bg1"/>
          </a:solidFill>
          <a:ln w="9525">
            <a:noFill/>
            <a:miter lim="800000"/>
            <a:headEnd/>
            <a:tailEnd/>
          </a:ln>
        </p:spPr>
        <p:txBody>
          <a:bodyPr wrap="none" anchor="ctr"/>
          <a:lstStyle/>
          <a:p>
            <a:pPr algn="ctr"/>
            <a:r>
              <a:rPr lang="ru-RU" sz="1600"/>
              <a:t>обсудили причины и </a:t>
            </a:r>
          </a:p>
          <a:p>
            <a:pPr algn="ctr"/>
            <a:r>
              <a:rPr lang="ru-RU" sz="1600"/>
              <a:t>последствия</a:t>
            </a:r>
          </a:p>
        </p:txBody>
      </p:sp>
      <p:sp>
        <p:nvSpPr>
          <p:cNvPr id="26635" name="Rectangle 14"/>
          <p:cNvSpPr>
            <a:spLocks noChangeArrowheads="1"/>
          </p:cNvSpPr>
          <p:nvPr/>
        </p:nvSpPr>
        <p:spPr bwMode="auto">
          <a:xfrm>
            <a:off x="4643438" y="2636838"/>
            <a:ext cx="1441450" cy="431800"/>
          </a:xfrm>
          <a:prstGeom prst="rect">
            <a:avLst/>
          </a:prstGeom>
          <a:solidFill>
            <a:schemeClr val="bg1"/>
          </a:solidFill>
          <a:ln w="9525">
            <a:noFill/>
            <a:miter lim="800000"/>
            <a:headEnd/>
            <a:tailEnd/>
          </a:ln>
        </p:spPr>
        <p:txBody>
          <a:bodyPr wrap="none" anchor="ctr"/>
          <a:lstStyle/>
          <a:p>
            <a:pPr algn="ctr"/>
            <a:r>
              <a:rPr lang="ru-RU" sz="1600"/>
              <a:t>написали отчет…</a:t>
            </a:r>
          </a:p>
        </p:txBody>
      </p:sp>
      <p:sp>
        <p:nvSpPr>
          <p:cNvPr id="26636" name="Rectangle 15"/>
          <p:cNvSpPr>
            <a:spLocks noChangeArrowheads="1"/>
          </p:cNvSpPr>
          <p:nvPr/>
        </p:nvSpPr>
        <p:spPr bwMode="auto">
          <a:xfrm>
            <a:off x="7235825" y="2276475"/>
            <a:ext cx="1763713" cy="1150938"/>
          </a:xfrm>
          <a:prstGeom prst="rect">
            <a:avLst/>
          </a:prstGeom>
          <a:solidFill>
            <a:schemeClr val="bg1"/>
          </a:solidFill>
          <a:ln w="9525">
            <a:noFill/>
            <a:miter lim="800000"/>
            <a:headEnd/>
            <a:tailEnd/>
          </a:ln>
        </p:spPr>
        <p:txBody>
          <a:bodyPr wrap="none" anchor="ctr"/>
          <a:lstStyle/>
          <a:p>
            <a:pPr algn="ctr"/>
            <a:r>
              <a:rPr lang="ru-RU" sz="1600"/>
              <a:t>решение проблем </a:t>
            </a:r>
          </a:p>
          <a:p>
            <a:pPr algn="ctr"/>
            <a:r>
              <a:rPr lang="ru-RU" sz="1600"/>
              <a:t>путем устранения</a:t>
            </a:r>
          </a:p>
          <a:p>
            <a:pPr algn="ctr"/>
            <a:r>
              <a:rPr lang="ru-RU" sz="1600"/>
              <a:t>симптомов, а не </a:t>
            </a:r>
          </a:p>
          <a:p>
            <a:pPr algn="ctr"/>
            <a:r>
              <a:rPr lang="ru-RU" sz="1600"/>
              <a:t>причин </a:t>
            </a:r>
          </a:p>
        </p:txBody>
      </p:sp>
      <p:sp>
        <p:nvSpPr>
          <p:cNvPr id="26637" name="Rectangle 16"/>
          <p:cNvSpPr>
            <a:spLocks noChangeArrowheads="1"/>
          </p:cNvSpPr>
          <p:nvPr/>
        </p:nvSpPr>
        <p:spPr bwMode="auto">
          <a:xfrm>
            <a:off x="7197725" y="0"/>
            <a:ext cx="1946275" cy="504825"/>
          </a:xfrm>
          <a:prstGeom prst="rect">
            <a:avLst/>
          </a:prstGeom>
          <a:solidFill>
            <a:schemeClr val="bg1"/>
          </a:solidFill>
          <a:ln w="9525">
            <a:noFill/>
            <a:miter lim="800000"/>
            <a:headEnd/>
            <a:tailEnd/>
          </a:ln>
        </p:spPr>
        <p:txBody>
          <a:bodyPr wrap="none" anchor="ctr"/>
          <a:lstStyle/>
          <a:p>
            <a:pPr algn="ctr"/>
            <a:r>
              <a:rPr lang="ru-RU" sz="1600"/>
              <a:t>и поставили </a:t>
            </a:r>
          </a:p>
          <a:p>
            <a:pPr algn="ctr"/>
            <a:r>
              <a:rPr lang="ru-RU" sz="1600"/>
              <a:t>на полку</a:t>
            </a:r>
          </a:p>
        </p:txBody>
      </p:sp>
      <p:sp>
        <p:nvSpPr>
          <p:cNvPr id="26638" name="AutoShape 22"/>
          <p:cNvSpPr>
            <a:spLocks noChangeArrowheads="1"/>
          </p:cNvSpPr>
          <p:nvPr/>
        </p:nvSpPr>
        <p:spPr bwMode="auto">
          <a:xfrm rot="560229">
            <a:off x="5940425" y="3933825"/>
            <a:ext cx="1512888" cy="144463"/>
          </a:xfrm>
          <a:prstGeom prst="rightArrow">
            <a:avLst>
              <a:gd name="adj1" fmla="val 50000"/>
              <a:gd name="adj2" fmla="val 261812"/>
            </a:avLst>
          </a:prstGeom>
          <a:solidFill>
            <a:srgbClr val="FF9900"/>
          </a:solidFill>
          <a:ln w="9525">
            <a:noFill/>
            <a:miter lim="800000"/>
            <a:headEnd/>
            <a:tailEnd/>
          </a:ln>
        </p:spPr>
        <p:txBody>
          <a:bodyPr wrap="none" anchor="ctr"/>
          <a:lstStyle/>
          <a:p>
            <a:endParaRPr lang="ru-RU"/>
          </a:p>
        </p:txBody>
      </p:sp>
      <p:sp>
        <p:nvSpPr>
          <p:cNvPr id="26639" name="AutoShape 23"/>
          <p:cNvSpPr>
            <a:spLocks noChangeArrowheads="1"/>
          </p:cNvSpPr>
          <p:nvPr/>
        </p:nvSpPr>
        <p:spPr bwMode="auto">
          <a:xfrm rot="2575334">
            <a:off x="3924300" y="2924175"/>
            <a:ext cx="936625" cy="144463"/>
          </a:xfrm>
          <a:prstGeom prst="rightArrow">
            <a:avLst>
              <a:gd name="adj1" fmla="val 50000"/>
              <a:gd name="adj2" fmla="val 162087"/>
            </a:avLst>
          </a:prstGeom>
          <a:solidFill>
            <a:srgbClr val="FF9900"/>
          </a:solidFill>
          <a:ln w="9525">
            <a:noFill/>
            <a:miter lim="800000"/>
            <a:headEnd/>
            <a:tailEnd/>
          </a:ln>
        </p:spPr>
        <p:txBody>
          <a:bodyPr wrap="none" anchor="ctr"/>
          <a:lstStyle/>
          <a:p>
            <a:endParaRPr lang="ru-RU"/>
          </a:p>
        </p:txBody>
      </p:sp>
      <p:sp>
        <p:nvSpPr>
          <p:cNvPr id="26640" name="AutoShape 24"/>
          <p:cNvSpPr>
            <a:spLocks noChangeArrowheads="1"/>
          </p:cNvSpPr>
          <p:nvPr/>
        </p:nvSpPr>
        <p:spPr bwMode="auto">
          <a:xfrm rot="-1832865">
            <a:off x="1641475" y="2362200"/>
            <a:ext cx="936625" cy="142875"/>
          </a:xfrm>
          <a:prstGeom prst="rightArrow">
            <a:avLst>
              <a:gd name="adj1" fmla="val 50000"/>
              <a:gd name="adj2" fmla="val 163889"/>
            </a:avLst>
          </a:prstGeom>
          <a:solidFill>
            <a:srgbClr val="FF9900"/>
          </a:solidFill>
          <a:ln w="9525">
            <a:noFill/>
            <a:miter lim="800000"/>
            <a:headEnd/>
            <a:tailEnd/>
          </a:ln>
        </p:spPr>
        <p:txBody>
          <a:bodyPr wrap="none" anchor="ctr"/>
          <a:lstStyle/>
          <a:p>
            <a:endParaRPr lang="ru-RU"/>
          </a:p>
        </p:txBody>
      </p:sp>
      <p:sp>
        <p:nvSpPr>
          <p:cNvPr id="26641" name="AutoShape 25"/>
          <p:cNvSpPr>
            <a:spLocks noChangeArrowheads="1"/>
          </p:cNvSpPr>
          <p:nvPr/>
        </p:nvSpPr>
        <p:spPr bwMode="auto">
          <a:xfrm rot="-2893250">
            <a:off x="5602288" y="1909763"/>
            <a:ext cx="2017712" cy="106362"/>
          </a:xfrm>
          <a:prstGeom prst="rightArrow">
            <a:avLst>
              <a:gd name="adj1" fmla="val 50000"/>
              <a:gd name="adj2" fmla="val 474256"/>
            </a:avLst>
          </a:prstGeom>
          <a:solidFill>
            <a:srgbClr val="FF9900"/>
          </a:solidFill>
          <a:ln w="9525">
            <a:noFill/>
            <a:miter lim="800000"/>
            <a:headEnd/>
            <a:tailEnd/>
          </a:ln>
        </p:spPr>
        <p:txBody>
          <a:bodyPr wrap="none" anchor="ctr"/>
          <a:lstStyle/>
          <a:p>
            <a:endParaRPr lang="ru-RU"/>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быч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Обычная">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themeOverride>
</file>

<file path=docProps/app.xml><?xml version="1.0" encoding="utf-8"?>
<Properties xmlns="http://schemas.openxmlformats.org/officeDocument/2006/extended-properties" xmlns:vt="http://schemas.openxmlformats.org/officeDocument/2006/docPropsVTypes">
  <Template>Median</Template>
  <TotalTime>2689</TotalTime>
  <Words>3744</Words>
  <PresentationFormat>Экран (4:3)</PresentationFormat>
  <Paragraphs>312</Paragraphs>
  <Slides>49</Slides>
  <Notes>18</Notes>
  <HiddenSlides>5</HiddenSlides>
  <MMClips>0</MMClips>
  <ScaleCrop>false</ScaleCrop>
  <HeadingPairs>
    <vt:vector size="4" baseType="variant">
      <vt:variant>
        <vt:lpstr>Тема</vt:lpstr>
      </vt:variant>
      <vt:variant>
        <vt:i4>1</vt:i4>
      </vt:variant>
      <vt:variant>
        <vt:lpstr>Заголовки слайдов</vt:lpstr>
      </vt:variant>
      <vt:variant>
        <vt:i4>49</vt:i4>
      </vt:variant>
    </vt:vector>
  </HeadingPairs>
  <TitlesOfParts>
    <vt:vector size="50" baseType="lpstr">
      <vt:lpstr>Обычная</vt:lpstr>
      <vt:lpstr>Как решить проблему…?</vt:lpstr>
      <vt:lpstr>АНАЛИЗ ЭКОЛОГИЧЕСКОЙ ПОЛИТИКИ: С ЧЕГО НАЧАТЬ?</vt:lpstr>
      <vt:lpstr>План</vt:lpstr>
      <vt:lpstr>Почему возникают экологические проблемы и необходимо вмешательство государства?</vt:lpstr>
      <vt:lpstr>Что такое экологическая политика?</vt:lpstr>
      <vt:lpstr>В чем заключается роль государства?</vt:lpstr>
      <vt:lpstr>Почему НПО важно работать с правительством?</vt:lpstr>
      <vt:lpstr>Решение экологических проблем: обычно это происходит так…</vt:lpstr>
      <vt:lpstr>Слайд 9</vt:lpstr>
      <vt:lpstr>Слайд 10</vt:lpstr>
      <vt:lpstr>Как должна формироваться экополитика?</vt:lpstr>
      <vt:lpstr>Какие бывают инструменты екополитики?</vt:lpstr>
      <vt:lpstr>Добровольные меры</vt:lpstr>
      <vt:lpstr>Информационные инструменты (1)</vt:lpstr>
      <vt:lpstr>Информационные инструменты (2)</vt:lpstr>
      <vt:lpstr>Слайд 16</vt:lpstr>
      <vt:lpstr>Information disclosure </vt:lpstr>
      <vt:lpstr>Слайд 18</vt:lpstr>
      <vt:lpstr>Слайд 19</vt:lpstr>
      <vt:lpstr>Слайд 20</vt:lpstr>
      <vt:lpstr>Слайд 21</vt:lpstr>
      <vt:lpstr>Слайд 22</vt:lpstr>
      <vt:lpstr>Слайд 23</vt:lpstr>
      <vt:lpstr>Слайд 24</vt:lpstr>
      <vt:lpstr>Information disclosure : выводы</vt:lpstr>
      <vt:lpstr>Командно-административные инструменты</vt:lpstr>
      <vt:lpstr>Типы командно-административных инструментов</vt:lpstr>
      <vt:lpstr>Преимущества командно-административных инструментов</vt:lpstr>
      <vt:lpstr>Недостатки командно-административных инструментов</vt:lpstr>
      <vt:lpstr>Слайд 30</vt:lpstr>
      <vt:lpstr>Экономические инструменты </vt:lpstr>
      <vt:lpstr>Экономическое стимулирование: статус-кво</vt:lpstr>
      <vt:lpstr>Экономическое стимулирование: должно быть так!</vt:lpstr>
      <vt:lpstr>Экономические инструменты </vt:lpstr>
      <vt:lpstr>Экономические инструменты </vt:lpstr>
      <vt:lpstr>Экологические налоги: ценовой механизм</vt:lpstr>
      <vt:lpstr>Deposit-refund (залог-компенсация)</vt:lpstr>
      <vt:lpstr>Субсидии и кредитование</vt:lpstr>
      <vt:lpstr>Преимущества  и недостатки экономических инструментов</vt:lpstr>
      <vt:lpstr>Как определить какой инструмент больше подходит для решения данной проблемы?</vt:lpstr>
      <vt:lpstr>Экологическая эффективность (1)</vt:lpstr>
      <vt:lpstr>Экономическая эффективность</vt:lpstr>
      <vt:lpstr>Легкость внедрения  (институциональная и законодательная)</vt:lpstr>
      <vt:lpstr>Политическая  приемлемость</vt:lpstr>
      <vt:lpstr>Влияние на группы населения с различными доходами</vt:lpstr>
      <vt:lpstr>Какой инструмент экополитики самый лучший?</vt:lpstr>
      <vt:lpstr>Relationship among key actors on climate change policy in Ukraine</vt:lpstr>
      <vt:lpstr>Как готовить рекомендации для улучшения экологической политики? </vt:lpstr>
      <vt:lpstr>Полезные ссылки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Анализ екологической политики: введение</dc:title>
  <cp:lastModifiedBy>Yuliya</cp:lastModifiedBy>
  <cp:revision>74</cp:revision>
  <dcterms:modified xsi:type="dcterms:W3CDTF">2011-07-28T12:21:09Z</dcterms:modified>
</cp:coreProperties>
</file>